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8" r:id="rId2"/>
    <p:sldId id="301" r:id="rId3"/>
    <p:sldId id="300" r:id="rId4"/>
    <p:sldId id="296" r:id="rId5"/>
    <p:sldId id="302" r:id="rId6"/>
    <p:sldId id="304" r:id="rId7"/>
    <p:sldId id="295" r:id="rId8"/>
    <p:sldId id="294" r:id="rId9"/>
    <p:sldId id="291" r:id="rId10"/>
    <p:sldId id="305" r:id="rId11"/>
    <p:sldId id="292" r:id="rId12"/>
    <p:sldId id="310" r:id="rId13"/>
    <p:sldId id="308" r:id="rId14"/>
    <p:sldId id="316" r:id="rId15"/>
    <p:sldId id="298" r:id="rId16"/>
    <p:sldId id="290" r:id="rId17"/>
    <p:sldId id="289" r:id="rId18"/>
    <p:sldId id="307" r:id="rId19"/>
    <p:sldId id="30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04"/>
    <p:restoredTop sz="94444"/>
  </p:normalViewPr>
  <p:slideViewPr>
    <p:cSldViewPr snapToGrid="0" snapToObjects="1">
      <p:cViewPr varScale="1">
        <p:scale>
          <a:sx n="88" d="100"/>
          <a:sy n="88" d="100"/>
        </p:scale>
        <p:origin x="176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C01ED-24AD-8042-91D7-82BB3212DDB2}" type="datetimeFigureOut">
              <a:rPr lang="en-US" smtClean="0"/>
              <a:t>2/4/20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39FA8-DFE5-5949-84AE-02D8AFA0C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987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C01ED-24AD-8042-91D7-82BB3212DDB2}" type="datetimeFigureOut">
              <a:rPr lang="en-US" smtClean="0"/>
              <a:t>2/4/20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39FA8-DFE5-5949-84AE-02D8AFA0C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260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C01ED-24AD-8042-91D7-82BB3212DDB2}" type="datetimeFigureOut">
              <a:rPr lang="en-US" smtClean="0"/>
              <a:t>2/4/20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39FA8-DFE5-5949-84AE-02D8AFA0C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845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C01ED-24AD-8042-91D7-82BB3212DDB2}" type="datetimeFigureOut">
              <a:rPr lang="en-US" smtClean="0"/>
              <a:t>2/4/20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39FA8-DFE5-5949-84AE-02D8AFA0C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39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C01ED-24AD-8042-91D7-82BB3212DDB2}" type="datetimeFigureOut">
              <a:rPr lang="en-US" smtClean="0"/>
              <a:t>2/4/20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39FA8-DFE5-5949-84AE-02D8AFA0C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813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C01ED-24AD-8042-91D7-82BB3212DDB2}" type="datetimeFigureOut">
              <a:rPr lang="en-US" smtClean="0"/>
              <a:t>2/4/20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39FA8-DFE5-5949-84AE-02D8AFA0C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590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C01ED-24AD-8042-91D7-82BB3212DDB2}" type="datetimeFigureOut">
              <a:rPr lang="en-US" smtClean="0"/>
              <a:t>2/4/20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39FA8-DFE5-5949-84AE-02D8AFA0C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070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C01ED-24AD-8042-91D7-82BB3212DDB2}" type="datetimeFigureOut">
              <a:rPr lang="en-US" smtClean="0"/>
              <a:t>2/4/20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39FA8-DFE5-5949-84AE-02D8AFA0C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40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C01ED-24AD-8042-91D7-82BB3212DDB2}" type="datetimeFigureOut">
              <a:rPr lang="en-US" smtClean="0"/>
              <a:t>2/4/20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39FA8-DFE5-5949-84AE-02D8AFA0C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74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C01ED-24AD-8042-91D7-82BB3212DDB2}" type="datetimeFigureOut">
              <a:rPr lang="en-US" smtClean="0"/>
              <a:t>2/4/20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39FA8-DFE5-5949-84AE-02D8AFA0C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851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C01ED-24AD-8042-91D7-82BB3212DDB2}" type="datetimeFigureOut">
              <a:rPr lang="en-US" smtClean="0"/>
              <a:t>2/4/20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39FA8-DFE5-5949-84AE-02D8AFA0C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881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C01ED-24AD-8042-91D7-82BB3212DDB2}" type="datetimeFigureOut">
              <a:rPr lang="en-US" smtClean="0"/>
              <a:t>2/4/20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739FA8-DFE5-5949-84AE-02D8AFA0C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815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dailyoverview.com/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www.stenhouse.com/content/how-many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buildingmathematicians.wordpress.com/tag/notice-and-wonder/" TargetMode="External"/><Relationship Id="rId5" Type="http://schemas.openxmlformats.org/officeDocument/2006/relationships/hyperlink" Target="http://www.edcircuit.com/noticing-wondering-math/" TargetMode="External"/><Relationship Id="rId4" Type="http://schemas.openxmlformats.org/officeDocument/2006/relationships/hyperlink" Target="http://mathforum.org/" TargetMode="External"/><Relationship Id="rId9" Type="http://schemas.openxmlformats.org/officeDocument/2006/relationships/hyperlink" Target="http://ntimages.weebly.com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08EFC3B-E973-1E41-927E-AAAB0134DC0C}"/>
              </a:ext>
            </a:extLst>
          </p:cNvPr>
          <p:cNvSpPr/>
          <p:nvPr/>
        </p:nvSpPr>
        <p:spPr>
          <a:xfrm>
            <a:off x="0" y="5735637"/>
            <a:ext cx="12192000" cy="1122363"/>
          </a:xfrm>
          <a:prstGeom prst="rect">
            <a:avLst/>
          </a:prstGeom>
          <a:solidFill>
            <a:srgbClr val="31B2DE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E43CB8-894E-3747-9B79-7286676F3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48103"/>
            <a:ext cx="12192000" cy="8098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420610-B827-2C45-B2A2-9F17BFCC1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0823" y="5933592"/>
            <a:ext cx="2027144" cy="8975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1258015-918D-8F44-8453-09901DA35C16}"/>
              </a:ext>
            </a:extLst>
          </p:cNvPr>
          <p:cNvSpPr txBox="1"/>
          <p:nvPr/>
        </p:nvSpPr>
        <p:spPr>
          <a:xfrm>
            <a:off x="448236" y="282389"/>
            <a:ext cx="11295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dirty="0">
                <a:latin typeface="Source Sans Pro" charset="0"/>
                <a:ea typeface="Source Sans Pro" charset="0"/>
                <a:cs typeface="Source Sans Pro" charset="0"/>
              </a:rPr>
              <a:t>Noticing and Wondering 4 </a:t>
            </a:r>
            <a:endParaRPr lang="en-US" sz="3600" b="1" dirty="0">
              <a:solidFill>
                <a:prstClr val="black"/>
              </a:solidFill>
              <a:latin typeface="Source Sans Pro SemiBold" panose="020B0503030403020204" pitchFamily="34" charset="0"/>
              <a:ea typeface="Source Sans Pro SemiBold" panose="020B0503030403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4FF28D-572C-4641-BA17-2DC644D57E78}"/>
              </a:ext>
            </a:extLst>
          </p:cNvPr>
          <p:cNvSpPr/>
          <p:nvPr/>
        </p:nvSpPr>
        <p:spPr>
          <a:xfrm>
            <a:off x="448236" y="1361747"/>
            <a:ext cx="11295528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Source Sans Pro" charset="0"/>
                <a:ea typeface="Source Sans Pro" charset="0"/>
                <a:cs typeface="Source Sans Pro" charset="0"/>
              </a:rPr>
              <a:t>These are a collection of images (all my own) that can be used as discussion starters in your mathematics classroom. When students make statements about </a:t>
            </a:r>
            <a:r>
              <a:rPr lang="en-US" sz="2000" i="1" dirty="0">
                <a:latin typeface="Source Sans Pro" charset="0"/>
                <a:ea typeface="Source Sans Pro" charset="0"/>
                <a:cs typeface="Source Sans Pro" charset="0"/>
              </a:rPr>
              <a:t>what they notice </a:t>
            </a:r>
            <a:r>
              <a:rPr lang="en-US" sz="2000" dirty="0">
                <a:latin typeface="Source Sans Pro" charset="0"/>
                <a:ea typeface="Source Sans Pro" charset="0"/>
                <a:cs typeface="Source Sans Pro" charset="0"/>
              </a:rPr>
              <a:t>and pose questions about </a:t>
            </a:r>
            <a:r>
              <a:rPr lang="en-US" sz="2000" i="1" dirty="0">
                <a:latin typeface="Source Sans Pro" charset="0"/>
                <a:ea typeface="Source Sans Pro" charset="0"/>
                <a:cs typeface="Source Sans Pro" charset="0"/>
              </a:rPr>
              <a:t>what they wonder</a:t>
            </a:r>
            <a:r>
              <a:rPr lang="en-US" sz="2000" dirty="0">
                <a:latin typeface="Source Sans Pro" charset="0"/>
                <a:ea typeface="Source Sans Pro" charset="0"/>
                <a:cs typeface="Source Sans Pro" charset="0"/>
              </a:rPr>
              <a:t> it engages them in mathematical thinking and reasoning.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Source Sans Pro" charset="0"/>
                <a:ea typeface="Source Sans Pro" charset="0"/>
                <a:cs typeface="Source Sans Pro" charset="0"/>
              </a:rPr>
              <a:t>For more information on Noticing and Wondering Max Rey and Annie Fetter from </a:t>
            </a:r>
            <a:r>
              <a:rPr lang="en-US" sz="2000" dirty="0">
                <a:latin typeface="Source Sans Pro" charset="0"/>
                <a:ea typeface="Source Sans Pro" charset="0"/>
                <a:cs typeface="Source Sans Pro" charset="0"/>
                <a:hlinkClick r:id="rId4"/>
              </a:rPr>
              <a:t>The Math Forum </a:t>
            </a:r>
            <a:r>
              <a:rPr lang="en-US" sz="2000" dirty="0">
                <a:latin typeface="Source Sans Pro" charset="0"/>
                <a:ea typeface="Source Sans Pro" charset="0"/>
                <a:cs typeface="Source Sans Pro" charset="0"/>
              </a:rPr>
              <a:t>are worth checking out. 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Source Sans Pro" charset="0"/>
                <a:ea typeface="Source Sans Pro" charset="0"/>
                <a:cs typeface="Source Sans Pro" charset="0"/>
              </a:rPr>
              <a:t>Jerry Burkhart has a nice </a:t>
            </a:r>
            <a:r>
              <a:rPr lang="en-US" sz="2000" dirty="0">
                <a:latin typeface="Source Sans Pro" charset="0"/>
                <a:ea typeface="Source Sans Pro" charset="0"/>
                <a:cs typeface="Source Sans Pro" charset="0"/>
                <a:hlinkClick r:id="rId5"/>
              </a:rPr>
              <a:t>blog</a:t>
            </a:r>
            <a:r>
              <a:rPr lang="en-US" sz="2000" dirty="0">
                <a:latin typeface="Source Sans Pro" charset="0"/>
                <a:ea typeface="Source Sans Pro" charset="0"/>
                <a:cs typeface="Source Sans Pro" charset="0"/>
              </a:rPr>
              <a:t> about noticing and wondering as does </a:t>
            </a:r>
            <a:r>
              <a:rPr lang="en-US" sz="2000" dirty="0">
                <a:latin typeface="Source Sans Pro" charset="0"/>
                <a:ea typeface="Source Sans Pro" charset="0"/>
                <a:cs typeface="Source Sans Pro" charset="0"/>
                <a:hlinkClick r:id="rId6"/>
              </a:rPr>
              <a:t>Mark Chubb</a:t>
            </a:r>
            <a:r>
              <a:rPr lang="en-US" sz="2000" dirty="0">
                <a:latin typeface="Source Sans Pro" charset="0"/>
                <a:ea typeface="Source Sans Pro" charset="0"/>
                <a:cs typeface="Source Sans Pro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Source Sans Pro" charset="0"/>
                <a:ea typeface="Source Sans Pro" charset="0"/>
                <a:cs typeface="Source Sans Pro" charset="0"/>
              </a:rPr>
              <a:t>Some of these images would also be good for </a:t>
            </a:r>
            <a:r>
              <a:rPr lang="en-US" sz="2000" i="1" dirty="0">
                <a:latin typeface="Source Sans Pro" charset="0"/>
                <a:ea typeface="Source Sans Pro" charset="0"/>
                <a:cs typeface="Source Sans Pro" charset="0"/>
              </a:rPr>
              <a:t>How Many? </a:t>
            </a:r>
            <a:r>
              <a:rPr lang="en-US" sz="2000" dirty="0">
                <a:latin typeface="Source Sans Pro" charset="0"/>
                <a:ea typeface="Source Sans Pro" charset="0"/>
                <a:cs typeface="Source Sans Pro" charset="0"/>
              </a:rPr>
              <a:t>lesson starters, Christopher Danielson’s book </a:t>
            </a:r>
            <a:r>
              <a:rPr lang="en-US" sz="2000" dirty="0">
                <a:latin typeface="Source Sans Pro" charset="0"/>
                <a:ea typeface="Source Sans Pro" charset="0"/>
                <a:cs typeface="Source Sans Pro" charset="0"/>
                <a:hlinkClick r:id="rId7"/>
              </a:rPr>
              <a:t>How many?</a:t>
            </a:r>
            <a:r>
              <a:rPr lang="en-US" sz="2000" dirty="0">
                <a:latin typeface="Source Sans Pro" charset="0"/>
                <a:ea typeface="Source Sans Pro" charset="0"/>
                <a:cs typeface="Source Sans Pro" charset="0"/>
              </a:rPr>
              <a:t> also has great images.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Source Sans Pro" charset="0"/>
                <a:ea typeface="Source Sans Pro" charset="0"/>
                <a:cs typeface="Source Sans Pro" charset="0"/>
              </a:rPr>
              <a:t>For further images I recommend </a:t>
            </a:r>
            <a:r>
              <a:rPr lang="en-US" sz="2000" dirty="0">
                <a:latin typeface="Source Sans Pro" charset="0"/>
                <a:ea typeface="Source Sans Pro" charset="0"/>
                <a:cs typeface="Source Sans Pro" charset="0"/>
                <a:hlinkClick r:id="rId8"/>
              </a:rPr>
              <a:t>Daily Overview</a:t>
            </a:r>
            <a:r>
              <a:rPr lang="en-US" sz="2000" dirty="0">
                <a:latin typeface="Source Sans Pro" charset="0"/>
                <a:ea typeface="Source Sans Pro" charset="0"/>
                <a:cs typeface="Source Sans Pro" charset="0"/>
              </a:rPr>
              <a:t> or </a:t>
            </a:r>
            <a:r>
              <a:rPr lang="en-US" sz="2000" dirty="0">
                <a:latin typeface="Source Sans Pro" charset="0"/>
                <a:ea typeface="Source Sans Pro" charset="0"/>
                <a:cs typeface="Source Sans Pro" charset="0"/>
                <a:hlinkClick r:id="rId9"/>
              </a:rPr>
              <a:t>Number Talk Images</a:t>
            </a:r>
            <a:r>
              <a:rPr lang="en-US" sz="2000" dirty="0">
                <a:latin typeface="Source Sans Pro" charset="0"/>
                <a:ea typeface="Source Sans Pro" charset="0"/>
                <a:cs typeface="Source Sans Pro" charset="0"/>
              </a:rPr>
              <a:t> or your own.</a:t>
            </a:r>
          </a:p>
          <a:p>
            <a:pPr>
              <a:lnSpc>
                <a:spcPct val="150000"/>
              </a:lnSpc>
            </a:pPr>
            <a:endParaRPr lang="en-US" sz="2000" dirty="0">
              <a:latin typeface="Source Sans Pro" charset="0"/>
              <a:ea typeface="Source Sans Pro" charset="0"/>
              <a:cs typeface="Source Sans Pro" charset="0"/>
            </a:endParaRPr>
          </a:p>
          <a:p>
            <a:pPr>
              <a:lnSpc>
                <a:spcPct val="150000"/>
              </a:lnSpc>
            </a:pPr>
            <a:r>
              <a:rPr lang="en-US" sz="2000" dirty="0" err="1">
                <a:latin typeface="Source Sans Pro" charset="0"/>
                <a:ea typeface="Source Sans Pro" charset="0"/>
                <a:cs typeface="Source Sans Pro" charset="0"/>
              </a:rPr>
              <a:t>Katherin</a:t>
            </a:r>
            <a:endParaRPr lang="en-US" sz="2000" dirty="0">
              <a:latin typeface="Source Sans Pro" charset="0"/>
              <a:ea typeface="Source Sans Pro" charset="0"/>
              <a:cs typeface="Source Sans Pro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24242"/>
              </a:solidFill>
              <a:effectLst/>
              <a:uLnTx/>
              <a:uFillTx/>
              <a:latin typeface="Source Sans Pro SemiBold" panose="020B0503030403020204" pitchFamily="34" charset="0"/>
              <a:ea typeface="Source Sans Pro SemiBold" panose="020B0503030403020204" pitchFamily="34" charset="0"/>
              <a:cs typeface="+mn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21374C3-449F-1A4B-9133-CC22385D8C31}"/>
              </a:ext>
            </a:extLst>
          </p:cNvPr>
          <p:cNvCxnSpPr>
            <a:cxnSpLocks/>
          </p:cNvCxnSpPr>
          <p:nvPr/>
        </p:nvCxnSpPr>
        <p:spPr>
          <a:xfrm>
            <a:off x="448236" y="1035424"/>
            <a:ext cx="11295528" cy="0"/>
          </a:xfrm>
          <a:prstGeom prst="line">
            <a:avLst/>
          </a:prstGeom>
          <a:ln w="12700">
            <a:solidFill>
              <a:srgbClr val="22AA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28325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arge glass window&#10;&#10;Description automatically generated">
            <a:extLst>
              <a:ext uri="{FF2B5EF4-FFF2-40B4-BE49-F238E27FC236}">
                <a16:creationId xmlns:a16="http://schemas.microsoft.com/office/drawing/2014/main" id="{5846E4A0-CF4E-464D-9659-8A6BDB6BCB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6029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glass window&#10;&#10;Description automatically generated">
            <a:extLst>
              <a:ext uri="{FF2B5EF4-FFF2-40B4-BE49-F238E27FC236}">
                <a16:creationId xmlns:a16="http://schemas.microsoft.com/office/drawing/2014/main" id="{226C88ED-1DFE-744C-ACBD-8288ABEB1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1243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ck hanging from the ceiling&#10;&#10;Description automatically generated">
            <a:extLst>
              <a:ext uri="{FF2B5EF4-FFF2-40B4-BE49-F238E27FC236}">
                <a16:creationId xmlns:a16="http://schemas.microsoft.com/office/drawing/2014/main" id="{8E717913-7275-9242-9C81-30CD7E1967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8508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unch of bananas hanging from a plant&#10;&#10;Description automatically generated">
            <a:extLst>
              <a:ext uri="{FF2B5EF4-FFF2-40B4-BE49-F238E27FC236}">
                <a16:creationId xmlns:a16="http://schemas.microsoft.com/office/drawing/2014/main" id="{25BE6F37-5EF0-7142-9D05-65278CB1A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0525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table, hanging, sitting&#10;&#10;Description automatically generated">
            <a:extLst>
              <a:ext uri="{FF2B5EF4-FFF2-40B4-BE49-F238E27FC236}">
                <a16:creationId xmlns:a16="http://schemas.microsoft.com/office/drawing/2014/main" id="{E862EF38-280D-0942-8CA2-7BCD2D3C5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0253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sign, photo, white&#10;&#10;Description automatically generated">
            <a:extLst>
              <a:ext uri="{FF2B5EF4-FFF2-40B4-BE49-F238E27FC236}">
                <a16:creationId xmlns:a16="http://schemas.microsoft.com/office/drawing/2014/main" id="{1260247D-D033-7D4D-831F-B8B045A6B0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1" t="10492" r="11482" b="18731"/>
          <a:stretch/>
        </p:blipFill>
        <p:spPr>
          <a:xfrm>
            <a:off x="1958720" y="0"/>
            <a:ext cx="810019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984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computer&#10;&#10;Description automatically generated">
            <a:extLst>
              <a:ext uri="{FF2B5EF4-FFF2-40B4-BE49-F238E27FC236}">
                <a16:creationId xmlns:a16="http://schemas.microsoft.com/office/drawing/2014/main" id="{CDE6D855-372C-344D-A5EB-E0D1F5B44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67" y="0"/>
            <a:ext cx="119818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7590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device&#10;&#10;Description automatically generated">
            <a:extLst>
              <a:ext uri="{FF2B5EF4-FFF2-40B4-BE49-F238E27FC236}">
                <a16:creationId xmlns:a16="http://schemas.microsoft.com/office/drawing/2014/main" id="{8060456C-652A-7349-89ED-35575C64D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9496"/>
            <a:ext cx="12192000" cy="515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5572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red, sitting, table, laying&#10;&#10;Description automatically generated">
            <a:extLst>
              <a:ext uri="{FF2B5EF4-FFF2-40B4-BE49-F238E27FC236}">
                <a16:creationId xmlns:a16="http://schemas.microsoft.com/office/drawing/2014/main" id="{DB70D82E-7B3B-6542-AB68-6480993D8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1630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overed, white, refrigerator&#10;&#10;Description automatically generated">
            <a:extLst>
              <a:ext uri="{FF2B5EF4-FFF2-40B4-BE49-F238E27FC236}">
                <a16:creationId xmlns:a16="http://schemas.microsoft.com/office/drawing/2014/main" id="{BD363871-A565-5248-A355-72EB9B7B75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21" t="6262" r="9445" b="5795"/>
          <a:stretch/>
        </p:blipFill>
        <p:spPr>
          <a:xfrm rot="5400000">
            <a:off x="2810838" y="798041"/>
            <a:ext cx="6877693" cy="524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380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and holding a cellphone&#10;&#10;Description automatically generated">
            <a:extLst>
              <a:ext uri="{FF2B5EF4-FFF2-40B4-BE49-F238E27FC236}">
                <a16:creationId xmlns:a16="http://schemas.microsoft.com/office/drawing/2014/main" id="{0F97AFC2-13CD-2949-96B4-6D367CF4EB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79" t="10469" r="3012" b="6666"/>
          <a:stretch/>
        </p:blipFill>
        <p:spPr>
          <a:xfrm>
            <a:off x="2329969" y="1"/>
            <a:ext cx="753206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8524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outdoor, sitting, bed&#10;&#10;Description automatically generated">
            <a:extLst>
              <a:ext uri="{FF2B5EF4-FFF2-40B4-BE49-F238E27FC236}">
                <a16:creationId xmlns:a16="http://schemas.microsoft.com/office/drawing/2014/main" id="{4F89D5A7-365E-2D40-83F8-97D14562BC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3428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fruit on a table&#10;&#10;Description automatically generated">
            <a:extLst>
              <a:ext uri="{FF2B5EF4-FFF2-40B4-BE49-F238E27FC236}">
                <a16:creationId xmlns:a16="http://schemas.microsoft.com/office/drawing/2014/main" id="{784B0802-5076-C840-8F6F-DF456B6726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84"/>
          <a:stretch/>
        </p:blipFill>
        <p:spPr>
          <a:xfrm rot="16200000">
            <a:off x="2666998" y="-823686"/>
            <a:ext cx="6858003" cy="850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558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nch of hot dogs cooking on a grill&#10;&#10;Description automatically generated">
            <a:extLst>
              <a:ext uri="{FF2B5EF4-FFF2-40B4-BE49-F238E27FC236}">
                <a16:creationId xmlns:a16="http://schemas.microsoft.com/office/drawing/2014/main" id="{FEEE0B8A-AA03-5C43-BF23-63086F047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228" y="0"/>
            <a:ext cx="101035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5996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food, hot, filled&#10;&#10;Description automatically generated">
            <a:extLst>
              <a:ext uri="{FF2B5EF4-FFF2-40B4-BE49-F238E27FC236}">
                <a16:creationId xmlns:a16="http://schemas.microsoft.com/office/drawing/2014/main" id="{0184BBED-F386-FE48-96BB-4F1C536D88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682" y="0"/>
            <a:ext cx="100586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6808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, indoor, green, table&#10;&#10;Description automatically generated">
            <a:extLst>
              <a:ext uri="{FF2B5EF4-FFF2-40B4-BE49-F238E27FC236}">
                <a16:creationId xmlns:a16="http://schemas.microsoft.com/office/drawing/2014/main" id="{EFD39266-B25D-2242-9929-C791169F6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3523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table, wooden, sitting&#10;&#10;Description automatically generated">
            <a:extLst>
              <a:ext uri="{FF2B5EF4-FFF2-40B4-BE49-F238E27FC236}">
                <a16:creationId xmlns:a16="http://schemas.microsoft.com/office/drawing/2014/main" id="{1C98C768-801B-D043-87D8-F0A2740E8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9045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, plane, large, wooden&#10;&#10;Description automatically generated">
            <a:extLst>
              <a:ext uri="{FF2B5EF4-FFF2-40B4-BE49-F238E27FC236}">
                <a16:creationId xmlns:a16="http://schemas.microsoft.com/office/drawing/2014/main" id="{22DEE0AA-E806-5D42-85FB-18484B9DC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3244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129</Words>
  <Application>Microsoft Macintosh PowerPoint</Application>
  <PresentationFormat>Widescreen</PresentationFormat>
  <Paragraphs>8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Source Sans Pro</vt:lpstr>
      <vt:lpstr>Source Sans Pro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Noticing and Wondering </dc:title>
  <dc:creator>Katherin Cartwright</dc:creator>
  <cp:lastModifiedBy>Katherin Cartwright</cp:lastModifiedBy>
  <cp:revision>19</cp:revision>
  <dcterms:created xsi:type="dcterms:W3CDTF">2018-08-22T00:55:28Z</dcterms:created>
  <dcterms:modified xsi:type="dcterms:W3CDTF">2020-02-04T10:53:49Z</dcterms:modified>
</cp:coreProperties>
</file>