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8" r:id="rId2"/>
    <p:sldId id="256" r:id="rId3"/>
    <p:sldId id="289" r:id="rId4"/>
    <p:sldId id="302" r:id="rId5"/>
    <p:sldId id="298" r:id="rId6"/>
    <p:sldId id="299" r:id="rId7"/>
    <p:sldId id="300" r:id="rId8"/>
    <p:sldId id="301" r:id="rId9"/>
    <p:sldId id="297" r:id="rId10"/>
    <p:sldId id="294" r:id="rId11"/>
    <p:sldId id="295" r:id="rId12"/>
    <p:sldId id="293" r:id="rId13"/>
    <p:sldId id="292"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9774"/>
  </p:normalViewPr>
  <p:slideViewPr>
    <p:cSldViewPr snapToGrid="0" snapToObjects="1">
      <p:cViewPr varScale="1">
        <p:scale>
          <a:sx n="89" d="100"/>
          <a:sy n="89" d="100"/>
        </p:scale>
        <p:origin x="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300F2-99B4-534B-BC4C-E58E98C93725}" type="datetimeFigureOut">
              <a:rPr lang="en-US" smtClean="0"/>
              <a:t>5/21/19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742FD-ECD5-5145-AC83-6D95E858A1B8}" type="slidenum">
              <a:rPr lang="en-US" smtClean="0"/>
              <a:t>‹#›</a:t>
            </a:fld>
            <a:endParaRPr lang="en-US"/>
          </a:p>
        </p:txBody>
      </p:sp>
    </p:spTree>
    <p:extLst>
      <p:ext uri="{BB962C8B-B14F-4D97-AF65-F5344CB8AC3E}">
        <p14:creationId xmlns:p14="http://schemas.microsoft.com/office/powerpoint/2010/main" val="336417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tinypolkadot.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files.eric.ed.gov/fulltext/ED572399.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twitter.com/AMSIschools/status/113032704521538355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twitter.com/AMSIschools/status/113032704521538355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twitter.com/AMSIschools/status/1130327045215383552"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742FD-ECD5-5145-AC83-6D95E858A1B8}" type="slidenum">
              <a:rPr lang="en-US" smtClean="0"/>
              <a:t>1</a:t>
            </a:fld>
            <a:endParaRPr lang="en-US"/>
          </a:p>
        </p:txBody>
      </p:sp>
    </p:spTree>
    <p:extLst>
      <p:ext uri="{BB962C8B-B14F-4D97-AF65-F5344CB8AC3E}">
        <p14:creationId xmlns:p14="http://schemas.microsoft.com/office/powerpoint/2010/main" val="214290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a:t>
            </a:r>
            <a:r>
              <a:rPr lang="en-US" baseline="0" dirty="0" smtClean="0"/>
              <a:t> of dividing by three is the same as making thirds</a:t>
            </a:r>
          </a:p>
          <a:p>
            <a:r>
              <a:rPr lang="en-US" baseline="0" dirty="0" smtClean="0"/>
              <a:t>Place Value / Partitioning 63 into 60 and 3 to then get 20 and 1 21</a:t>
            </a:r>
          </a:p>
          <a:p>
            <a:r>
              <a:rPr lang="en-US" baseline="0" dirty="0" smtClean="0"/>
              <a:t>Easier to split the 63 into thirds than to count by 3s</a:t>
            </a:r>
          </a:p>
          <a:p>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10</a:t>
            </a:fld>
            <a:endParaRPr lang="en-US"/>
          </a:p>
        </p:txBody>
      </p:sp>
    </p:spTree>
    <p:extLst>
      <p:ext uri="{BB962C8B-B14F-4D97-AF65-F5344CB8AC3E}">
        <p14:creationId xmlns:p14="http://schemas.microsoft.com/office/powerpoint/2010/main" val="216178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Math Before Bed</a:t>
            </a:r>
          </a:p>
          <a:p>
            <a:r>
              <a:rPr lang="en-US" dirty="0" smtClean="0"/>
              <a:t>I can use arrays to work it</a:t>
            </a:r>
            <a:r>
              <a:rPr lang="en-US" baseline="0" dirty="0" smtClean="0"/>
              <a:t> out</a:t>
            </a:r>
          </a:p>
          <a:p>
            <a:r>
              <a:rPr lang="en-US" baseline="0" dirty="0" smtClean="0"/>
              <a:t>I can count by 4s or by 10s</a:t>
            </a:r>
          </a:p>
          <a:p>
            <a:r>
              <a:rPr lang="en-US" baseline="0" dirty="0" smtClean="0"/>
              <a:t>I can count by 2s</a:t>
            </a:r>
          </a:p>
          <a:p>
            <a:r>
              <a:rPr lang="en-US" baseline="0" dirty="0" smtClean="0"/>
              <a:t>I can estimate or count half then double </a:t>
            </a:r>
          </a:p>
          <a:p>
            <a:r>
              <a:rPr lang="en-US" baseline="0" dirty="0" smtClean="0"/>
              <a:t>It’s  rectangle, so I can multiple the two side amounts to get the solution</a:t>
            </a:r>
          </a:p>
          <a:p>
            <a:r>
              <a:rPr lang="en-US" baseline="0" dirty="0" smtClean="0"/>
              <a:t>It’s like working out area</a:t>
            </a:r>
            <a:endParaRPr lang="en-US" dirty="0"/>
          </a:p>
          <a:p>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11</a:t>
            </a:fld>
            <a:endParaRPr lang="en-US"/>
          </a:p>
        </p:txBody>
      </p:sp>
    </p:spTree>
    <p:extLst>
      <p:ext uri="{BB962C8B-B14F-4D97-AF65-F5344CB8AC3E}">
        <p14:creationId xmlns:p14="http://schemas.microsoft.com/office/powerpoint/2010/main" val="5311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I can break (partition) 16 into 10 and 6</a:t>
            </a:r>
          </a:p>
          <a:p>
            <a:r>
              <a:rPr lang="en-US" dirty="0"/>
              <a:t>I know I can do 16 x 2 (double 16) then double </a:t>
            </a:r>
            <a:r>
              <a:rPr lang="en-US" dirty="0" smtClean="0"/>
              <a:t>again, then double again</a:t>
            </a:r>
            <a:endParaRPr lang="en-US" dirty="0"/>
          </a:p>
          <a:p>
            <a:r>
              <a:rPr lang="en-US" dirty="0"/>
              <a:t>I </a:t>
            </a:r>
            <a:r>
              <a:rPr lang="en-US" dirty="0" smtClean="0"/>
              <a:t>know</a:t>
            </a:r>
            <a:r>
              <a:rPr lang="en-US" baseline="0" dirty="0" smtClean="0"/>
              <a:t> I can use repeated addition 16 + 16 + </a:t>
            </a:r>
            <a:r>
              <a:rPr lang="mr-IN" baseline="0" dirty="0" smtClean="0"/>
              <a:t>…</a:t>
            </a:r>
            <a:r>
              <a:rPr lang="en-AU" baseline="0" dirty="0" smtClean="0"/>
              <a:t> (Note: this is a very inefficient strategy but students may still suggest it)</a:t>
            </a:r>
            <a:endParaRPr lang="en-US" dirty="0" smtClean="0"/>
          </a:p>
          <a:p>
            <a:r>
              <a:rPr lang="en-US" dirty="0" smtClean="0"/>
              <a:t>I </a:t>
            </a:r>
            <a:r>
              <a:rPr lang="en-US" dirty="0"/>
              <a:t>can use halving and doubling e.g. </a:t>
            </a:r>
            <a:r>
              <a:rPr lang="en-US" dirty="0" smtClean="0"/>
              <a:t>32 </a:t>
            </a:r>
            <a:r>
              <a:rPr lang="en-US" dirty="0"/>
              <a:t>x </a:t>
            </a:r>
            <a:r>
              <a:rPr lang="en-US" dirty="0" smtClean="0"/>
              <a:t>4 </a:t>
            </a:r>
            <a:r>
              <a:rPr lang="en-US" dirty="0"/>
              <a:t>it’s easy to use having and doubling when both numbers are </a:t>
            </a:r>
            <a:r>
              <a:rPr lang="en-US" dirty="0" smtClean="0"/>
              <a:t>even, I could do it twice to get 64 x 2</a:t>
            </a:r>
            <a:endParaRPr lang="en-US" dirty="0"/>
          </a:p>
          <a:p>
            <a:r>
              <a:rPr lang="en-US" dirty="0"/>
              <a:t>The answer will be even as both numbers being multiplied are even</a:t>
            </a:r>
          </a:p>
          <a:p>
            <a:r>
              <a:rPr lang="en-US" dirty="0"/>
              <a:t>This is the same as </a:t>
            </a:r>
            <a:r>
              <a:rPr lang="en-US" dirty="0" smtClean="0"/>
              <a:t>8 </a:t>
            </a:r>
            <a:r>
              <a:rPr lang="en-US" dirty="0"/>
              <a:t>x 16 (commutative property</a:t>
            </a:r>
            <a:r>
              <a:rPr lang="en-US" dirty="0" smtClean="0"/>
              <a:t>)</a:t>
            </a:r>
          </a:p>
          <a:p>
            <a:r>
              <a:rPr lang="en-US" dirty="0" smtClean="0"/>
              <a:t>I could use compensation and do 16</a:t>
            </a:r>
            <a:r>
              <a:rPr lang="en-US" baseline="0" dirty="0" smtClean="0"/>
              <a:t> x 10 then take away 32</a:t>
            </a:r>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12</a:t>
            </a:fld>
            <a:endParaRPr lang="en-US"/>
          </a:p>
        </p:txBody>
      </p:sp>
    </p:spTree>
    <p:extLst>
      <p:ext uri="{BB962C8B-B14F-4D97-AF65-F5344CB8AC3E}">
        <p14:creationId xmlns:p14="http://schemas.microsoft.com/office/powerpoint/2010/main" val="351046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dirty="0" smtClean="0"/>
              <a:t> </a:t>
            </a:r>
            <a:r>
              <a:rPr lang="en-US" dirty="0"/>
              <a:t>can use addition to solve subtraction tasks</a:t>
            </a:r>
          </a:p>
          <a:p>
            <a:r>
              <a:rPr lang="en-US" dirty="0"/>
              <a:t>It’s more efficient to count up or count down by ones for this </a:t>
            </a:r>
            <a:r>
              <a:rPr lang="en-US" dirty="0" smtClean="0"/>
              <a:t>question where the numbers are very close together</a:t>
            </a:r>
            <a:endParaRPr lang="en-US" dirty="0"/>
          </a:p>
          <a:p>
            <a:r>
              <a:rPr lang="en-US" dirty="0"/>
              <a:t>These numbers are close on a number line</a:t>
            </a:r>
          </a:p>
          <a:p>
            <a:r>
              <a:rPr lang="en-US" dirty="0"/>
              <a:t>I know if I add </a:t>
            </a:r>
            <a:r>
              <a:rPr lang="en-US" dirty="0" smtClean="0"/>
              <a:t>20 to 2980 I get to 3000</a:t>
            </a:r>
            <a:r>
              <a:rPr lang="en-US" baseline="0" dirty="0" smtClean="0"/>
              <a:t> then it’s just one more</a:t>
            </a:r>
            <a:endParaRPr lang="en-US" dirty="0"/>
          </a:p>
          <a:p>
            <a:r>
              <a:rPr lang="en-US" dirty="0" smtClean="0"/>
              <a:t>3001 is larger</a:t>
            </a:r>
            <a:r>
              <a:rPr lang="en-US" baseline="0" dirty="0" smtClean="0"/>
              <a:t> than 2980</a:t>
            </a:r>
          </a:p>
          <a:p>
            <a:r>
              <a:rPr lang="en-US" baseline="0" dirty="0" smtClean="0"/>
              <a:t>The difference will be small as 2900s are close to 3000</a:t>
            </a:r>
          </a:p>
          <a:p>
            <a:r>
              <a:rPr lang="en-US" baseline="0" dirty="0" smtClean="0"/>
              <a:t>I can change the numbers to make the problem easier, I can take 1 off both numbers (the difference will still be the same) e.g. 3000 - 2979</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13</a:t>
            </a:fld>
            <a:endParaRPr lang="en-US"/>
          </a:p>
        </p:txBody>
      </p:sp>
    </p:spTree>
    <p:extLst>
      <p:ext uri="{BB962C8B-B14F-4D97-AF65-F5344CB8AC3E}">
        <p14:creationId xmlns:p14="http://schemas.microsoft.com/office/powerpoint/2010/main" val="179477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can solve simpler problems to find the solution e.g. 25 x 5 </a:t>
            </a:r>
            <a:r>
              <a:rPr lang="en-AU" baseline="0" dirty="0" smtClean="0"/>
              <a:t>is 125 then multiple that by ten (increase place value) to get 1250</a:t>
            </a:r>
          </a:p>
          <a:p>
            <a:r>
              <a:rPr lang="en-AU" baseline="0" dirty="0" smtClean="0"/>
              <a:t>I can flexibly change the numbers to help with the solution:</a:t>
            </a:r>
          </a:p>
          <a:p>
            <a:pPr marL="228600" indent="-228600">
              <a:buAutoNum type="arabicPeriod"/>
            </a:pPr>
            <a:r>
              <a:rPr lang="en-AU" baseline="0" dirty="0" smtClean="0"/>
              <a:t>See the problem as 250 x 5 instead</a:t>
            </a:r>
          </a:p>
          <a:p>
            <a:pPr marL="228600" indent="-228600">
              <a:buAutoNum type="arabicPeriod"/>
            </a:pPr>
            <a:r>
              <a:rPr lang="en-AU" baseline="0" dirty="0" smtClean="0"/>
              <a:t>Use doubling (one number) then halving the answer method 25 x 100 then halve the answer</a:t>
            </a:r>
          </a:p>
          <a:p>
            <a:pPr marL="228600" indent="-228600">
              <a:buAutoNum type="arabicPeriod"/>
            </a:pPr>
            <a:r>
              <a:rPr lang="en-AU" baseline="0" dirty="0" smtClean="0"/>
              <a:t>Partition 25 into 20 and 5 then solve the problem as 20 x 50 and 5 x 50</a:t>
            </a:r>
          </a:p>
          <a:p>
            <a:pPr marL="228600" indent="-228600">
              <a:buAutoNum type="arabicPeriod"/>
            </a:pPr>
            <a:r>
              <a:rPr lang="en-AU" baseline="0" dirty="0" smtClean="0"/>
              <a:t>Use area model to draw a diagram to help work out the answer (partitioning both numbers into their tens and ones)</a:t>
            </a:r>
          </a:p>
          <a:p>
            <a:endParaRPr lang="en-US" dirty="0"/>
          </a:p>
          <a:p>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14</a:t>
            </a:fld>
            <a:endParaRPr lang="en-US"/>
          </a:p>
        </p:txBody>
      </p:sp>
    </p:spTree>
    <p:extLst>
      <p:ext uri="{BB962C8B-B14F-4D97-AF65-F5344CB8AC3E}">
        <p14:creationId xmlns:p14="http://schemas.microsoft.com/office/powerpoint/2010/main" val="47530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is of one of the cards in the Tiny Polka Dots game pack </a:t>
            </a:r>
            <a:r>
              <a:rPr lang="en-US" dirty="0" smtClean="0">
                <a:hlinkClick r:id="rId3"/>
              </a:rPr>
              <a:t>https://tinypolkadot.com/</a:t>
            </a:r>
            <a:endParaRPr lang="en-US" dirty="0"/>
          </a:p>
          <a:p>
            <a:endParaRPr lang="en-US" dirty="0"/>
          </a:p>
          <a:p>
            <a:r>
              <a:rPr lang="en-US" dirty="0" smtClean="0"/>
              <a:t>I know numbers patterns on a dice </a:t>
            </a:r>
          </a:p>
          <a:p>
            <a:r>
              <a:rPr lang="en-US" dirty="0" smtClean="0"/>
              <a:t>I can see twos and fours</a:t>
            </a:r>
          </a:p>
          <a:p>
            <a:r>
              <a:rPr lang="en-US" dirty="0" smtClean="0"/>
              <a:t>They are in a 3 by 3 array (or 3 rows of 3)</a:t>
            </a:r>
          </a:p>
          <a:p>
            <a:r>
              <a:rPr lang="en-US" dirty="0" smtClean="0"/>
              <a:t>There are 6 twos</a:t>
            </a:r>
          </a:p>
          <a:p>
            <a:r>
              <a:rPr lang="en-US" dirty="0" smtClean="0"/>
              <a:t>There are 3 fours</a:t>
            </a:r>
          </a:p>
          <a:p>
            <a:r>
              <a:rPr lang="en-US" dirty="0" smtClean="0"/>
              <a:t>Each column is the same</a:t>
            </a:r>
          </a:p>
          <a:p>
            <a:r>
              <a:rPr lang="en-US" dirty="0" smtClean="0"/>
              <a:t>There is a pattern</a:t>
            </a:r>
            <a:r>
              <a:rPr lang="en-US" baseline="0" dirty="0" smtClean="0"/>
              <a:t> across each row </a:t>
            </a:r>
            <a:r>
              <a:rPr lang="mr-IN" baseline="0" dirty="0" smtClean="0"/>
              <a:t>–</a:t>
            </a:r>
            <a:r>
              <a:rPr lang="en-US" baseline="0" dirty="0" smtClean="0"/>
              <a:t> two, four, two </a:t>
            </a:r>
            <a:r>
              <a:rPr lang="mr-IN" baseline="0" dirty="0" smtClean="0"/>
              <a:t>…</a:t>
            </a:r>
            <a:endParaRPr lang="en-AU" baseline="0" dirty="0" smtClean="0"/>
          </a:p>
          <a:p>
            <a:r>
              <a:rPr lang="en-AU" baseline="0" dirty="0" smtClean="0"/>
              <a:t>I can use addition to add the numbers</a:t>
            </a:r>
          </a:p>
          <a:p>
            <a:r>
              <a:rPr lang="en-AU" baseline="0" dirty="0" smtClean="0"/>
              <a:t>I can use skip counting to count the twos and fours</a:t>
            </a:r>
          </a:p>
          <a:p>
            <a:r>
              <a:rPr lang="en-AU" baseline="0" dirty="0" smtClean="0"/>
              <a:t>I could add the 3 numbers across the add that twice more</a:t>
            </a:r>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15</a:t>
            </a:fld>
            <a:endParaRPr lang="en-US"/>
          </a:p>
        </p:txBody>
      </p:sp>
    </p:spTree>
    <p:extLst>
      <p:ext uri="{BB962C8B-B14F-4D97-AF65-F5344CB8AC3E}">
        <p14:creationId xmlns:p14="http://schemas.microsoft.com/office/powerpoint/2010/main" val="385780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identify:</a:t>
            </a:r>
          </a:p>
          <a:p>
            <a:r>
              <a:rPr lang="en-US" dirty="0" smtClean="0"/>
              <a:t>Estimating </a:t>
            </a:r>
            <a:r>
              <a:rPr lang="mr-IN" dirty="0" smtClean="0"/>
              <a:t>–</a:t>
            </a:r>
            <a:r>
              <a:rPr lang="en-US" dirty="0" smtClean="0"/>
              <a:t> visually estimate at least 50 </a:t>
            </a:r>
          </a:p>
          <a:p>
            <a:r>
              <a:rPr lang="en-US" dirty="0" smtClean="0"/>
              <a:t>Partitioning </a:t>
            </a:r>
            <a:r>
              <a:rPr lang="en-US" dirty="0"/>
              <a:t>– you can break </a:t>
            </a:r>
            <a:r>
              <a:rPr lang="en-US" dirty="0" smtClean="0"/>
              <a:t>large collections </a:t>
            </a:r>
            <a:r>
              <a:rPr lang="en-US" dirty="0"/>
              <a:t>into smaller parts to add them </a:t>
            </a:r>
            <a:r>
              <a:rPr lang="en-US" dirty="0" smtClean="0"/>
              <a:t>(in this case by </a:t>
            </a:r>
            <a:r>
              <a:rPr lang="en-US" dirty="0" err="1" smtClean="0"/>
              <a:t>colour</a:t>
            </a:r>
            <a:r>
              <a:rPr lang="en-US" dirty="0" smtClean="0"/>
              <a:t>)</a:t>
            </a:r>
            <a:endParaRPr lang="en-US" dirty="0"/>
          </a:p>
          <a:p>
            <a:r>
              <a:rPr lang="en-US" dirty="0"/>
              <a:t>Skip counting – counting </a:t>
            </a:r>
            <a:r>
              <a:rPr lang="en-US" dirty="0" smtClean="0"/>
              <a:t>in ‘clumps’ or even twos may help </a:t>
            </a:r>
            <a:endParaRPr lang="en-US" dirty="0"/>
          </a:p>
          <a:p>
            <a:r>
              <a:rPr lang="en-US" dirty="0"/>
              <a:t>Arrays – it is in a row and column structure </a:t>
            </a:r>
            <a:r>
              <a:rPr lang="en-US" dirty="0" smtClean="0"/>
              <a:t>(two rows, easier to use the right column to estimate how many then double)</a:t>
            </a:r>
            <a:endParaRPr lang="en-US" dirty="0"/>
          </a:p>
          <a:p>
            <a:r>
              <a:rPr lang="en-US" dirty="0" smtClean="0"/>
              <a:t>Benchmarks</a:t>
            </a:r>
            <a:r>
              <a:rPr lang="en-US" baseline="0" dirty="0" smtClean="0"/>
              <a:t> </a:t>
            </a:r>
            <a:r>
              <a:rPr lang="mr-IN" baseline="0" dirty="0" smtClean="0"/>
              <a:t>–</a:t>
            </a:r>
            <a:r>
              <a:rPr lang="en-US" baseline="0" dirty="0" smtClean="0"/>
              <a:t> I can see about 4 or 5 blues ones, I can use this to work out the other amounts</a:t>
            </a:r>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2</a:t>
            </a:fld>
            <a:endParaRPr lang="en-US"/>
          </a:p>
        </p:txBody>
      </p:sp>
    </p:spTree>
    <p:extLst>
      <p:ext uri="{BB962C8B-B14F-4D97-AF65-F5344CB8AC3E}">
        <p14:creationId xmlns:p14="http://schemas.microsoft.com/office/powerpoint/2010/main" val="327997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Equals means the same as so both sides should equal </a:t>
            </a:r>
            <a:r>
              <a:rPr lang="en-US" dirty="0" smtClean="0"/>
              <a:t>20</a:t>
            </a:r>
            <a:endParaRPr lang="en-US" dirty="0"/>
          </a:p>
          <a:p>
            <a:r>
              <a:rPr lang="en-US" dirty="0" smtClean="0"/>
              <a:t>Twenty </a:t>
            </a:r>
            <a:r>
              <a:rPr lang="en-US" dirty="0"/>
              <a:t>can be made up of combinations of 2 numbers</a:t>
            </a:r>
          </a:p>
          <a:p>
            <a:r>
              <a:rPr lang="en-US" dirty="0" smtClean="0"/>
              <a:t>Both </a:t>
            </a:r>
            <a:r>
              <a:rPr lang="en-US" dirty="0"/>
              <a:t>sides have to equal the </a:t>
            </a:r>
            <a:r>
              <a:rPr lang="en-US" dirty="0" smtClean="0"/>
              <a:t>same</a:t>
            </a:r>
          </a:p>
          <a:p>
            <a:r>
              <a:rPr lang="en-US" dirty="0" smtClean="0"/>
              <a:t>I can</a:t>
            </a:r>
            <a:r>
              <a:rPr lang="en-US" baseline="0" dirty="0" smtClean="0"/>
              <a:t> see ‘tens’ or combinations of ten inside the numbers that can help me</a:t>
            </a:r>
            <a:endParaRPr lang="en-US" dirty="0" smtClean="0"/>
          </a:p>
          <a:p>
            <a:r>
              <a:rPr lang="en-US" dirty="0" smtClean="0"/>
              <a:t>14 is one</a:t>
            </a:r>
            <a:r>
              <a:rPr lang="en-US" baseline="0" dirty="0" smtClean="0"/>
              <a:t> more than 14 so the number is box should be one less than 17</a:t>
            </a:r>
            <a:endParaRPr lang="en-US" dirty="0"/>
          </a:p>
          <a:p>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3</a:t>
            </a:fld>
            <a:endParaRPr lang="en-US"/>
          </a:p>
        </p:txBody>
      </p:sp>
    </p:spTree>
    <p:extLst>
      <p:ext uri="{BB962C8B-B14F-4D97-AF65-F5344CB8AC3E}">
        <p14:creationId xmlns:p14="http://schemas.microsoft.com/office/powerpoint/2010/main" val="400640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Equals means the same as so both sides should equal </a:t>
            </a:r>
            <a:r>
              <a:rPr lang="en-US" dirty="0" smtClean="0"/>
              <a:t>20</a:t>
            </a:r>
            <a:endParaRPr lang="en-US" dirty="0"/>
          </a:p>
          <a:p>
            <a:r>
              <a:rPr lang="en-US" dirty="0" smtClean="0"/>
              <a:t>Twenty </a:t>
            </a:r>
            <a:r>
              <a:rPr lang="en-US" dirty="0"/>
              <a:t>can be made up of combinations of 2 numbers</a:t>
            </a:r>
          </a:p>
          <a:p>
            <a:r>
              <a:rPr lang="en-US" dirty="0" smtClean="0"/>
              <a:t>Both </a:t>
            </a:r>
            <a:r>
              <a:rPr lang="en-US" dirty="0"/>
              <a:t>sides have to equal the </a:t>
            </a:r>
            <a:r>
              <a:rPr lang="en-US" dirty="0" smtClean="0"/>
              <a:t>same</a:t>
            </a:r>
          </a:p>
          <a:p>
            <a:r>
              <a:rPr lang="en-US" dirty="0" smtClean="0"/>
              <a:t>I can</a:t>
            </a:r>
            <a:r>
              <a:rPr lang="en-US" baseline="0" dirty="0" smtClean="0"/>
              <a:t> see ‘tens’ or combinations of ten inside the numbers that can help me</a:t>
            </a:r>
            <a:endParaRPr lang="en-US" dirty="0" smtClean="0"/>
          </a:p>
          <a:p>
            <a:r>
              <a:rPr lang="en-US" dirty="0" smtClean="0"/>
              <a:t>There</a:t>
            </a:r>
            <a:r>
              <a:rPr lang="en-US" baseline="0" dirty="0" smtClean="0"/>
              <a:t> are many of different solutions</a:t>
            </a:r>
          </a:p>
          <a:p>
            <a:r>
              <a:rPr lang="en-US" baseline="0" dirty="0" smtClean="0"/>
              <a:t>I could use patterns to help work out some solutions, 1 + 19, then 2 + 18</a:t>
            </a:r>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4</a:t>
            </a:fld>
            <a:endParaRPr lang="en-US"/>
          </a:p>
        </p:txBody>
      </p:sp>
    </p:spTree>
    <p:extLst>
      <p:ext uri="{BB962C8B-B14F-4D97-AF65-F5344CB8AC3E}">
        <p14:creationId xmlns:p14="http://schemas.microsoft.com/office/powerpoint/2010/main" val="22797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a:t>
            </a:r>
            <a:r>
              <a:rPr lang="en-AU" dirty="0" smtClean="0"/>
              <a:t>Ann Downton and Vince Wright’s research</a:t>
            </a:r>
            <a:r>
              <a:rPr lang="en-AU" baseline="0" dirty="0" smtClean="0"/>
              <a:t> paper “</a:t>
            </a:r>
            <a:r>
              <a:rPr lang="en-AU" dirty="0" smtClean="0"/>
              <a:t>A rich assessment task as a window into students’ multiplicative reasoning” (2016)</a:t>
            </a:r>
            <a:r>
              <a:rPr lang="en-AU" baseline="0" dirty="0" smtClean="0"/>
              <a:t> </a:t>
            </a:r>
            <a:r>
              <a:rPr lang="en-AU" dirty="0" smtClean="0">
                <a:hlinkClick r:id="rId3"/>
              </a:rPr>
              <a:t>https://files.eric.ed.gov/fulltext/ED572399.pdf</a:t>
            </a:r>
            <a:endParaRPr lang="en-AU" dirty="0"/>
          </a:p>
          <a:p>
            <a:endParaRPr lang="en-AU" dirty="0"/>
          </a:p>
          <a:p>
            <a:r>
              <a:rPr lang="en-AU" dirty="0"/>
              <a:t>The </a:t>
            </a:r>
            <a:r>
              <a:rPr lang="en-AU" dirty="0" smtClean="0"/>
              <a:t>stars are </a:t>
            </a:r>
            <a:r>
              <a:rPr lang="en-AU" dirty="0"/>
              <a:t>in </a:t>
            </a:r>
            <a:r>
              <a:rPr lang="en-AU" dirty="0" smtClean="0"/>
              <a:t>rows and columns </a:t>
            </a:r>
            <a:endParaRPr lang="en-AU" dirty="0"/>
          </a:p>
          <a:p>
            <a:r>
              <a:rPr lang="en-AU" dirty="0" smtClean="0"/>
              <a:t>I</a:t>
            </a:r>
            <a:r>
              <a:rPr lang="en-AU" baseline="0" dirty="0" smtClean="0"/>
              <a:t> can break the shape up into smaller shapes like rectangles</a:t>
            </a:r>
          </a:p>
          <a:p>
            <a:r>
              <a:rPr lang="en-US" dirty="0" smtClean="0"/>
              <a:t>I</a:t>
            </a:r>
            <a:r>
              <a:rPr lang="en-US" baseline="0" dirty="0" smtClean="0"/>
              <a:t> can use area to help count some of the stars by multiplying their length and width</a:t>
            </a:r>
          </a:p>
          <a:p>
            <a:r>
              <a:rPr lang="en-US" baseline="0" dirty="0" smtClean="0"/>
              <a:t>I can use multiplication to count some of the stars </a:t>
            </a:r>
          </a:p>
          <a:p>
            <a:r>
              <a:rPr lang="en-US" baseline="0" dirty="0" smtClean="0"/>
              <a:t>I can use skip counting by rows</a:t>
            </a:r>
          </a:p>
          <a:p>
            <a:r>
              <a:rPr lang="en-US" baseline="0" dirty="0" smtClean="0"/>
              <a:t>I will need to use addition and maybe subtraction to work out the total (and take away the part in the middle)</a:t>
            </a:r>
            <a:endParaRPr lang="en-AU" dirty="0"/>
          </a:p>
        </p:txBody>
      </p:sp>
      <p:sp>
        <p:nvSpPr>
          <p:cNvPr id="4" name="Slide Number Placeholder 3"/>
          <p:cNvSpPr>
            <a:spLocks noGrp="1"/>
          </p:cNvSpPr>
          <p:nvPr>
            <p:ph type="sldNum" sz="quarter" idx="5"/>
          </p:nvPr>
        </p:nvSpPr>
        <p:spPr/>
        <p:txBody>
          <a:bodyPr/>
          <a:lstStyle/>
          <a:p>
            <a:fld id="{C58742FD-ECD5-5145-AC83-6D95E858A1B8}" type="slidenum">
              <a:rPr lang="en-US" smtClean="0"/>
              <a:t>5</a:t>
            </a:fld>
            <a:endParaRPr lang="en-US"/>
          </a:p>
        </p:txBody>
      </p:sp>
    </p:spTree>
    <p:extLst>
      <p:ext uri="{BB962C8B-B14F-4D97-AF65-F5344CB8AC3E}">
        <p14:creationId xmlns:p14="http://schemas.microsoft.com/office/powerpoint/2010/main" val="199817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the chat/ post at </a:t>
            </a:r>
            <a:r>
              <a:rPr lang="en-US" dirty="0" smtClean="0">
                <a:hlinkClick r:id="rId3"/>
              </a:rPr>
              <a:t>https://twitter.com/AMSIschools/status/1130327045215383552</a:t>
            </a:r>
            <a:endParaRPr lang="en-US" dirty="0" smtClean="0"/>
          </a:p>
          <a:p>
            <a:endParaRPr lang="en-US" dirty="0" smtClean="0"/>
          </a:p>
          <a:p>
            <a:r>
              <a:rPr lang="en-US" dirty="0" smtClean="0"/>
              <a:t>I could use what I know about half of 20</a:t>
            </a:r>
          </a:p>
          <a:p>
            <a:r>
              <a:rPr lang="en-US" dirty="0" smtClean="0"/>
              <a:t>I could mark out where all the numbers should</a:t>
            </a:r>
            <a:r>
              <a:rPr lang="en-US" baseline="0" dirty="0" smtClean="0"/>
              <a:t> go between 1 and 20</a:t>
            </a:r>
          </a:p>
          <a:p>
            <a:r>
              <a:rPr lang="en-US" baseline="0" dirty="0" smtClean="0"/>
              <a:t>Think about what numbers they can’t be</a:t>
            </a:r>
          </a:p>
          <a:p>
            <a:r>
              <a:rPr lang="en-US" baseline="0" dirty="0" smtClean="0"/>
              <a:t>Count by ones (skip or jump)</a:t>
            </a:r>
          </a:p>
          <a:p>
            <a:r>
              <a:rPr lang="en-US" baseline="0" dirty="0" err="1" smtClean="0"/>
              <a:t>Visualise</a:t>
            </a:r>
            <a:r>
              <a:rPr lang="en-US" baseline="0" dirty="0" smtClean="0"/>
              <a:t> where the other markers go</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8742FD-ECD5-5145-AC83-6D95E858A1B8}" type="slidenum">
              <a:rPr lang="en-US" smtClean="0"/>
              <a:t>6</a:t>
            </a:fld>
            <a:endParaRPr lang="en-US"/>
          </a:p>
        </p:txBody>
      </p:sp>
    </p:spTree>
    <p:extLst>
      <p:ext uri="{BB962C8B-B14F-4D97-AF65-F5344CB8AC3E}">
        <p14:creationId xmlns:p14="http://schemas.microsoft.com/office/powerpoint/2010/main" val="167752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the chat/ post at </a:t>
            </a:r>
            <a:r>
              <a:rPr lang="en-US" dirty="0" smtClean="0">
                <a:hlinkClick r:id="rId3"/>
              </a:rPr>
              <a:t>https://twitter.com/AMSIschools/status/1130327045215383552</a:t>
            </a:r>
            <a:endParaRPr lang="en-US" dirty="0" smtClean="0"/>
          </a:p>
          <a:p>
            <a:endParaRPr lang="en-US" dirty="0" smtClean="0"/>
          </a:p>
          <a:p>
            <a:r>
              <a:rPr lang="en-US" dirty="0" smtClean="0"/>
              <a:t>I could use what I know about half of 30</a:t>
            </a:r>
          </a:p>
          <a:p>
            <a:r>
              <a:rPr lang="en-US" dirty="0" smtClean="0"/>
              <a:t>I could mark out where all the numbers should</a:t>
            </a:r>
            <a:r>
              <a:rPr lang="en-US" baseline="0" dirty="0" smtClean="0"/>
              <a:t> go between 1 and 30</a:t>
            </a:r>
          </a:p>
          <a:p>
            <a:r>
              <a:rPr lang="en-US" baseline="0" dirty="0" smtClean="0"/>
              <a:t>Think about what numbers they can’t be</a:t>
            </a:r>
          </a:p>
          <a:p>
            <a:r>
              <a:rPr lang="en-US" baseline="0" dirty="0" smtClean="0"/>
              <a:t>Count by ones (skip or jump)</a:t>
            </a:r>
          </a:p>
          <a:p>
            <a:r>
              <a:rPr lang="en-US" baseline="0" dirty="0" err="1" smtClean="0"/>
              <a:t>Visualise</a:t>
            </a:r>
            <a:r>
              <a:rPr lang="en-US" baseline="0" dirty="0" smtClean="0"/>
              <a:t> where the other markers go</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8742FD-ECD5-5145-AC83-6D95E858A1B8}" type="slidenum">
              <a:rPr lang="en-US" smtClean="0"/>
              <a:t>7</a:t>
            </a:fld>
            <a:endParaRPr lang="en-US"/>
          </a:p>
        </p:txBody>
      </p:sp>
    </p:spTree>
    <p:extLst>
      <p:ext uri="{BB962C8B-B14F-4D97-AF65-F5344CB8AC3E}">
        <p14:creationId xmlns:p14="http://schemas.microsoft.com/office/powerpoint/2010/main" val="168823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the chat/ post at </a:t>
            </a:r>
            <a:r>
              <a:rPr lang="en-US" dirty="0" smtClean="0">
                <a:hlinkClick r:id="rId3"/>
              </a:rPr>
              <a:t>https://twitter.com/AMSIschools/status/1130327045215383552</a:t>
            </a:r>
            <a:endParaRPr lang="en-US" dirty="0" smtClean="0"/>
          </a:p>
          <a:p>
            <a:endParaRPr lang="en-US" dirty="0" smtClean="0"/>
          </a:p>
          <a:p>
            <a:r>
              <a:rPr lang="en-US" dirty="0" smtClean="0"/>
              <a:t>I could use what I know about half of 100</a:t>
            </a:r>
          </a:p>
          <a:p>
            <a:r>
              <a:rPr lang="en-US" dirty="0" smtClean="0"/>
              <a:t>I could mark out where all the numbers should</a:t>
            </a:r>
            <a:r>
              <a:rPr lang="en-US" baseline="0" dirty="0" smtClean="0"/>
              <a:t> go between 1 and 100</a:t>
            </a:r>
          </a:p>
          <a:p>
            <a:r>
              <a:rPr lang="en-US" baseline="0" dirty="0" smtClean="0"/>
              <a:t>Think about what numbers they can’t be</a:t>
            </a:r>
          </a:p>
          <a:p>
            <a:r>
              <a:rPr lang="en-US" baseline="0" dirty="0" smtClean="0"/>
              <a:t>Count by ones (skip or jump)</a:t>
            </a:r>
          </a:p>
          <a:p>
            <a:r>
              <a:rPr lang="en-US" baseline="0" dirty="0" err="1" smtClean="0"/>
              <a:t>Visualise</a:t>
            </a:r>
            <a:r>
              <a:rPr lang="en-US" baseline="0" dirty="0" smtClean="0"/>
              <a:t> where the other markers go</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8742FD-ECD5-5145-AC83-6D95E858A1B8}" type="slidenum">
              <a:rPr lang="en-US" smtClean="0"/>
              <a:t>8</a:t>
            </a:fld>
            <a:endParaRPr lang="en-US"/>
          </a:p>
        </p:txBody>
      </p:sp>
    </p:spTree>
    <p:extLst>
      <p:ext uri="{BB962C8B-B14F-4D97-AF65-F5344CB8AC3E}">
        <p14:creationId xmlns:p14="http://schemas.microsoft.com/office/powerpoint/2010/main" val="161741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know how to count by ones</a:t>
            </a:r>
          </a:p>
          <a:p>
            <a:r>
              <a:rPr lang="en-US" baseline="0" dirty="0" smtClean="0"/>
              <a:t>I know that the size of the object doesn’t matter when counting</a:t>
            </a:r>
          </a:p>
          <a:p>
            <a:r>
              <a:rPr lang="en-US" baseline="0" dirty="0" smtClean="0"/>
              <a:t>I know that I can estimate (more than 10)</a:t>
            </a:r>
          </a:p>
          <a:p>
            <a:r>
              <a:rPr lang="en-US" baseline="0" dirty="0" smtClean="0"/>
              <a:t>I could look for pairs, or count by twos</a:t>
            </a:r>
            <a:endParaRPr lang="en-US" dirty="0"/>
          </a:p>
        </p:txBody>
      </p:sp>
      <p:sp>
        <p:nvSpPr>
          <p:cNvPr id="4" name="Slide Number Placeholder 3"/>
          <p:cNvSpPr>
            <a:spLocks noGrp="1"/>
          </p:cNvSpPr>
          <p:nvPr>
            <p:ph type="sldNum" sz="quarter" idx="5"/>
          </p:nvPr>
        </p:nvSpPr>
        <p:spPr/>
        <p:txBody>
          <a:bodyPr/>
          <a:lstStyle/>
          <a:p>
            <a:fld id="{C58742FD-ECD5-5145-AC83-6D95E858A1B8}" type="slidenum">
              <a:rPr lang="en-US" smtClean="0"/>
              <a:t>9</a:t>
            </a:fld>
            <a:endParaRPr lang="en-US"/>
          </a:p>
        </p:txBody>
      </p:sp>
    </p:spTree>
    <p:extLst>
      <p:ext uri="{BB962C8B-B14F-4D97-AF65-F5344CB8AC3E}">
        <p14:creationId xmlns:p14="http://schemas.microsoft.com/office/powerpoint/2010/main" val="343731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863A9-5380-A44E-A505-E35A26A91C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4A6F850-A1B4-9D4F-B5C3-1A571A05A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3C845F3-894E-8842-9FA2-444951C00E3D}"/>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5" name="Footer Placeholder 4">
            <a:extLst>
              <a:ext uri="{FF2B5EF4-FFF2-40B4-BE49-F238E27FC236}">
                <a16:creationId xmlns:a16="http://schemas.microsoft.com/office/drawing/2014/main" xmlns="" id="{78EC6643-B81D-1443-A7D9-EBF330CAF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B0BCEA-C919-BA49-8DF6-F3A3B7882F99}"/>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230801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F2A64-8B41-3B4A-9E50-9BAAEB48B7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697DCAF-C329-B444-A02E-EAD36F8D80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AE144F-658F-DB44-A178-FAE2DB599235}"/>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5" name="Footer Placeholder 4">
            <a:extLst>
              <a:ext uri="{FF2B5EF4-FFF2-40B4-BE49-F238E27FC236}">
                <a16:creationId xmlns:a16="http://schemas.microsoft.com/office/drawing/2014/main" xmlns="" id="{6327B774-A729-F846-A61C-352366AD8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8AA238-E7D6-684F-8006-5C384045E6C2}"/>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382237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8AFA82-BA0C-D14D-BC46-9112687624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DCA749-2ABE-6F43-9BA1-56AADA6D49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8664B-F71A-C54C-8B96-89BE092E7A10}"/>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5" name="Footer Placeholder 4">
            <a:extLst>
              <a:ext uri="{FF2B5EF4-FFF2-40B4-BE49-F238E27FC236}">
                <a16:creationId xmlns:a16="http://schemas.microsoft.com/office/drawing/2014/main" xmlns="" id="{D978A636-7AE2-A44F-884D-A82DA3C87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420988-7C0D-1340-9694-0BACB0C64200}"/>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168465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5396A-FA3B-074D-BF1C-1F49B6BB3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932119-10B9-074B-9224-3E6F64D515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F800F6-0961-324E-8A1E-EBCC120D270C}"/>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5" name="Footer Placeholder 4">
            <a:extLst>
              <a:ext uri="{FF2B5EF4-FFF2-40B4-BE49-F238E27FC236}">
                <a16:creationId xmlns:a16="http://schemas.microsoft.com/office/drawing/2014/main" xmlns="" id="{3C9DAEEE-4959-FE43-B326-76FA56159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A70391-0D31-3A4F-BA82-C975D5BCD412}"/>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278242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A7881-BB81-8A47-91C5-1F4A20B360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2477E56-A9C3-1C48-88D0-68F6DE1B2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B25A7E7-1570-2D42-ADFE-3202978E8D91}"/>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5" name="Footer Placeholder 4">
            <a:extLst>
              <a:ext uri="{FF2B5EF4-FFF2-40B4-BE49-F238E27FC236}">
                <a16:creationId xmlns:a16="http://schemas.microsoft.com/office/drawing/2014/main" xmlns="" id="{2B1CA5E3-7EDA-9D47-AD76-5BD7D624D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DF720A-BDB6-BC4E-9630-CA974EBF7EF6}"/>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375179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1A044-A62A-EF49-AC9C-1CCB58504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9249CE0-D03A-3542-9C22-E456B1618D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9AA2A3B-830D-7A48-A8A6-7A5F8149DA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BECED84-1275-6C4A-92DE-57D871A7457E}"/>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6" name="Footer Placeholder 5">
            <a:extLst>
              <a:ext uri="{FF2B5EF4-FFF2-40B4-BE49-F238E27FC236}">
                <a16:creationId xmlns:a16="http://schemas.microsoft.com/office/drawing/2014/main" xmlns="" id="{1241C204-7CF1-4843-8EA7-CC83463B5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223508-CABF-1049-BF2B-37FF0A39A023}"/>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35714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EC8E3-9DDF-3447-A342-EB713B3E3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1573FDF-80FA-AC49-8C57-2457679B2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C1EF89C-A4D8-F34E-B879-1529619896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D6E5D81-0F7A-4C49-9664-963B430F1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0941BB7-A273-D54A-99BE-6739802C31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73CD1A-3E32-974A-8037-570BD0B08CA3}"/>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8" name="Footer Placeholder 7">
            <a:extLst>
              <a:ext uri="{FF2B5EF4-FFF2-40B4-BE49-F238E27FC236}">
                <a16:creationId xmlns:a16="http://schemas.microsoft.com/office/drawing/2014/main" xmlns="" id="{8F08D93A-52CC-EC47-B38F-C7949C3220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E7B8514-842A-EB4B-812B-925937011895}"/>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233052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3317-8F17-A143-84AB-B53F74DE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1CDD95-C628-E249-82BB-05DF58F18F65}"/>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4" name="Footer Placeholder 3">
            <a:extLst>
              <a:ext uri="{FF2B5EF4-FFF2-40B4-BE49-F238E27FC236}">
                <a16:creationId xmlns:a16="http://schemas.microsoft.com/office/drawing/2014/main" xmlns="" id="{C6F90C08-DFC8-5440-A3EA-4123920945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64B1A09-D476-B94D-B3BB-15EEBDDC2EF9}"/>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323241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4612BCE-9E6E-034B-9C30-0747C80FD6C9}"/>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3" name="Footer Placeholder 2">
            <a:extLst>
              <a:ext uri="{FF2B5EF4-FFF2-40B4-BE49-F238E27FC236}">
                <a16:creationId xmlns:a16="http://schemas.microsoft.com/office/drawing/2014/main" xmlns="" id="{F2500D66-C8E9-E340-91C5-70FC9868A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F53B80-BF68-AC47-B0E9-D08E6DE0AE21}"/>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199114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A1D75-6D49-CD46-A2B1-BB3C58ABE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523B3E0-3AA9-B848-8BCB-FF43B18CC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86AE3BB-FFE5-244C-9AE1-4A296BA94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2A640E7-B946-F04B-9B5B-715EEF28ABD8}"/>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6" name="Footer Placeholder 5">
            <a:extLst>
              <a:ext uri="{FF2B5EF4-FFF2-40B4-BE49-F238E27FC236}">
                <a16:creationId xmlns:a16="http://schemas.microsoft.com/office/drawing/2014/main" xmlns="" id="{119710BC-D52E-7545-A229-E6EDDAB07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B2F2FF-EB36-7A4C-BFF1-CE5CC9E06C46}"/>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137759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CD5FC-2D6A-B045-B94B-8DA00A5CA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C51C411-1DDC-EE46-877B-C4A592FFE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5777C46-7022-6A4F-A306-FD606CDF9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0F44C8F-0661-2049-87E8-4E052EB705D0}"/>
              </a:ext>
            </a:extLst>
          </p:cNvPr>
          <p:cNvSpPr>
            <a:spLocks noGrp="1"/>
          </p:cNvSpPr>
          <p:nvPr>
            <p:ph type="dt" sz="half" idx="10"/>
          </p:nvPr>
        </p:nvSpPr>
        <p:spPr/>
        <p:txBody>
          <a:bodyPr/>
          <a:lstStyle/>
          <a:p>
            <a:fld id="{9A68B9D0-0595-144A-AEDB-1E24B151B8D3}" type="datetimeFigureOut">
              <a:rPr lang="en-US" smtClean="0"/>
              <a:t>5/21/19</a:t>
            </a:fld>
            <a:endParaRPr lang="en-US"/>
          </a:p>
        </p:txBody>
      </p:sp>
      <p:sp>
        <p:nvSpPr>
          <p:cNvPr id="6" name="Footer Placeholder 5">
            <a:extLst>
              <a:ext uri="{FF2B5EF4-FFF2-40B4-BE49-F238E27FC236}">
                <a16:creationId xmlns:a16="http://schemas.microsoft.com/office/drawing/2014/main" xmlns="" id="{8C6D7188-9F12-1448-82BF-0AB7557AF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21833D-F3E9-314E-B42E-79E39FB51BDD}"/>
              </a:ext>
            </a:extLst>
          </p:cNvPr>
          <p:cNvSpPr>
            <a:spLocks noGrp="1"/>
          </p:cNvSpPr>
          <p:nvPr>
            <p:ph type="sldNum" sz="quarter" idx="12"/>
          </p:nvPr>
        </p:nvSpPr>
        <p:spPr/>
        <p:txBody>
          <a:bodyPr/>
          <a:lstStyle/>
          <a:p>
            <a:fld id="{13D9C783-E9E9-DD41-A48B-98B51CD3BF0D}" type="slidenum">
              <a:rPr lang="en-US" smtClean="0"/>
              <a:t>‹#›</a:t>
            </a:fld>
            <a:endParaRPr lang="en-US"/>
          </a:p>
        </p:txBody>
      </p:sp>
    </p:spTree>
    <p:extLst>
      <p:ext uri="{BB962C8B-B14F-4D97-AF65-F5344CB8AC3E}">
        <p14:creationId xmlns:p14="http://schemas.microsoft.com/office/powerpoint/2010/main" val="42429651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843A0D-B831-4B41-A9BD-846A8C304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70DC039-62E6-2D43-8F62-55883AECB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D8B304-898F-3C4C-846B-AABD3CFC0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8B9D0-0595-144A-AEDB-1E24B151B8D3}" type="datetimeFigureOut">
              <a:rPr lang="en-US" smtClean="0"/>
              <a:t>5/21/19</a:t>
            </a:fld>
            <a:endParaRPr lang="en-US"/>
          </a:p>
        </p:txBody>
      </p:sp>
      <p:sp>
        <p:nvSpPr>
          <p:cNvPr id="5" name="Footer Placeholder 4">
            <a:extLst>
              <a:ext uri="{FF2B5EF4-FFF2-40B4-BE49-F238E27FC236}">
                <a16:creationId xmlns:a16="http://schemas.microsoft.com/office/drawing/2014/main" xmlns="" id="{A489888E-C38B-8D48-9C17-7A9461036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980C59E-8387-1F4D-96E2-33711B3AF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9C783-E9E9-DD41-A48B-98B51CD3BF0D}" type="slidenum">
              <a:rPr lang="en-US" smtClean="0"/>
              <a:t>‹#›</a:t>
            </a:fld>
            <a:endParaRPr lang="en-US"/>
          </a:p>
        </p:txBody>
      </p:sp>
    </p:spTree>
    <p:extLst>
      <p:ext uri="{BB962C8B-B14F-4D97-AF65-F5344CB8AC3E}">
        <p14:creationId xmlns:p14="http://schemas.microsoft.com/office/powerpoint/2010/main" val="331163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mathbeforebed.com/2019/02/21/marshmallows/"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08EFC3B-E973-1E41-927E-AAAB0134DC0C}"/>
              </a:ext>
            </a:extLst>
          </p:cNvPr>
          <p:cNvSpPr/>
          <p:nvPr/>
        </p:nvSpPr>
        <p:spPr>
          <a:xfrm>
            <a:off x="0" y="5735637"/>
            <a:ext cx="12192000" cy="1122363"/>
          </a:xfrm>
          <a:prstGeom prst="rect">
            <a:avLst/>
          </a:prstGeom>
          <a:solidFill>
            <a:srgbClr val="31B2DE">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39E43CB8-894E-3747-9B79-7286676F3B18}"/>
              </a:ext>
            </a:extLst>
          </p:cNvPr>
          <p:cNvPicPr>
            <a:picLocks noChangeAspect="1"/>
          </p:cNvPicPr>
          <p:nvPr/>
        </p:nvPicPr>
        <p:blipFill>
          <a:blip r:embed="rId3"/>
          <a:stretch>
            <a:fillRect/>
          </a:stretch>
        </p:blipFill>
        <p:spPr>
          <a:xfrm>
            <a:off x="0" y="6048103"/>
            <a:ext cx="12192000" cy="809897"/>
          </a:xfrm>
          <a:prstGeom prst="rect">
            <a:avLst/>
          </a:prstGeom>
        </p:spPr>
      </p:pic>
      <p:pic>
        <p:nvPicPr>
          <p:cNvPr id="5" name="Picture 4">
            <a:extLst>
              <a:ext uri="{FF2B5EF4-FFF2-40B4-BE49-F238E27FC236}">
                <a16:creationId xmlns:a16="http://schemas.microsoft.com/office/drawing/2014/main" xmlns="" id="{99420610-B827-2C45-B2A2-9F17BFCC190F}"/>
              </a:ext>
            </a:extLst>
          </p:cNvPr>
          <p:cNvPicPr>
            <a:picLocks noChangeAspect="1"/>
          </p:cNvPicPr>
          <p:nvPr/>
        </p:nvPicPr>
        <p:blipFill>
          <a:blip r:embed="rId4"/>
          <a:stretch>
            <a:fillRect/>
          </a:stretch>
        </p:blipFill>
        <p:spPr>
          <a:xfrm>
            <a:off x="9950823" y="5933592"/>
            <a:ext cx="2027144" cy="897514"/>
          </a:xfrm>
          <a:prstGeom prst="rect">
            <a:avLst/>
          </a:prstGeom>
        </p:spPr>
      </p:pic>
      <p:sp>
        <p:nvSpPr>
          <p:cNvPr id="12" name="TextBox 11">
            <a:extLst>
              <a:ext uri="{FF2B5EF4-FFF2-40B4-BE49-F238E27FC236}">
                <a16:creationId xmlns:a16="http://schemas.microsoft.com/office/drawing/2014/main" xmlns="" id="{71258015-918D-8F44-8453-09901DA35C16}"/>
              </a:ext>
            </a:extLst>
          </p:cNvPr>
          <p:cNvSpPr txBox="1"/>
          <p:nvPr/>
        </p:nvSpPr>
        <p:spPr>
          <a:xfrm>
            <a:off x="448236" y="282389"/>
            <a:ext cx="11295528" cy="646331"/>
          </a:xfrm>
          <a:prstGeom prst="rect">
            <a:avLst/>
          </a:prstGeom>
          <a:noFill/>
        </p:spPr>
        <p:txBody>
          <a:bodyPr wrap="square" rtlCol="0">
            <a:spAutoFit/>
          </a:bodyPr>
          <a:lstStyle/>
          <a:p>
            <a:pPr lvl="0"/>
            <a:r>
              <a:rPr lang="en-US" sz="3600" dirty="0">
                <a:ea typeface="Source Sans Pro" charset="0"/>
                <a:cs typeface="Source Sans Pro" charset="0"/>
              </a:rPr>
              <a:t>What do you already know?</a:t>
            </a:r>
            <a:endParaRPr lang="en-US" sz="3600" b="1" dirty="0">
              <a:solidFill>
                <a:prstClr val="black"/>
              </a:solidFill>
              <a:ea typeface="Source Sans Pro SemiBold" panose="020B0503030403020204" pitchFamily="34" charset="0"/>
            </a:endParaRPr>
          </a:p>
        </p:txBody>
      </p:sp>
      <p:sp>
        <p:nvSpPr>
          <p:cNvPr id="13" name="Rectangle 12">
            <a:extLst>
              <a:ext uri="{FF2B5EF4-FFF2-40B4-BE49-F238E27FC236}">
                <a16:creationId xmlns:a16="http://schemas.microsoft.com/office/drawing/2014/main" xmlns="" id="{444FF28D-572C-4641-BA17-2DC644D57E78}"/>
              </a:ext>
            </a:extLst>
          </p:cNvPr>
          <p:cNvSpPr/>
          <p:nvPr/>
        </p:nvSpPr>
        <p:spPr>
          <a:xfrm>
            <a:off x="448236" y="1361747"/>
            <a:ext cx="11295528" cy="5493812"/>
          </a:xfrm>
          <a:prstGeom prst="rect">
            <a:avLst/>
          </a:prstGeom>
        </p:spPr>
        <p:txBody>
          <a:bodyPr wrap="square">
            <a:spAutoFit/>
          </a:bodyPr>
          <a:lstStyle/>
          <a:p>
            <a:pPr>
              <a:lnSpc>
                <a:spcPct val="150000"/>
              </a:lnSpc>
            </a:pPr>
            <a:r>
              <a:rPr lang="en-US" sz="2000" dirty="0" smtClean="0">
                <a:ea typeface="Source Sans Pro" charset="0"/>
                <a:cs typeface="Source Sans Pro" charset="0"/>
              </a:rPr>
              <a:t>Earlier in May I </a:t>
            </a:r>
            <a:r>
              <a:rPr lang="en-US" sz="2000" dirty="0">
                <a:ea typeface="Source Sans Pro" charset="0"/>
                <a:cs typeface="Source Sans Pro" charset="0"/>
              </a:rPr>
              <a:t>posted on twitter the idea of building on discussion practices like </a:t>
            </a:r>
            <a:r>
              <a:rPr lang="en-US" sz="2000" i="1" dirty="0">
                <a:ea typeface="Source Sans Pro" charset="0"/>
                <a:cs typeface="Source Sans Pro" charset="0"/>
              </a:rPr>
              <a:t>What do you notice? What do you wonder? </a:t>
            </a:r>
            <a:r>
              <a:rPr lang="en-US" sz="2000" dirty="0">
                <a:ea typeface="Source Sans Pro" charset="0"/>
                <a:cs typeface="Source Sans Pro" charset="0"/>
              </a:rPr>
              <a:t>And </a:t>
            </a:r>
            <a:r>
              <a:rPr lang="en-US" sz="2000" i="1" dirty="0">
                <a:ea typeface="Source Sans Pro" charset="0"/>
                <a:cs typeface="Source Sans Pro" charset="0"/>
              </a:rPr>
              <a:t>How many? </a:t>
            </a:r>
            <a:r>
              <a:rPr lang="en-US" sz="2000" dirty="0">
                <a:ea typeface="Source Sans Pro" charset="0"/>
                <a:cs typeface="Source Sans Pro" charset="0"/>
              </a:rPr>
              <a:t>To asking students </a:t>
            </a:r>
            <a:r>
              <a:rPr lang="en-US" sz="2000" i="1" dirty="0">
                <a:ea typeface="Source Sans Pro" charset="0"/>
                <a:cs typeface="Source Sans Pro" charset="0"/>
              </a:rPr>
              <a:t>What do you already know? </a:t>
            </a:r>
            <a:r>
              <a:rPr lang="en-US" sz="2000" dirty="0">
                <a:ea typeface="Source Sans Pro" charset="0"/>
                <a:cs typeface="Source Sans Pro" charset="0"/>
              </a:rPr>
              <a:t>(that could help you solve this problem). This question shifts the focus from the solution and how you get there, to drawing on and discussion prior knowledge. We often hope students will use prior knowledge to solve new and unfamiliar tasks but they don’t always do this, or they do but don’t know they’ve made a connection. The aim of these problems is to focus on what prior knowledge students are bringing and using to solve the task and what are the key concepts that are being addressed. The answer is not important.</a:t>
            </a:r>
          </a:p>
          <a:p>
            <a:pPr>
              <a:lnSpc>
                <a:spcPct val="150000"/>
              </a:lnSpc>
            </a:pPr>
            <a:endParaRPr lang="en-US" sz="2000" dirty="0">
              <a:ea typeface="Source Sans Pro" charset="0"/>
              <a:cs typeface="Source Sans Pro" charset="0"/>
            </a:endParaRPr>
          </a:p>
          <a:p>
            <a:pPr>
              <a:lnSpc>
                <a:spcPct val="150000"/>
              </a:lnSpc>
            </a:pPr>
            <a:r>
              <a:rPr lang="en-US" b="1" dirty="0">
                <a:ea typeface="Source Sans Pro" charset="0"/>
                <a:cs typeface="Source Sans Pro" charset="0"/>
              </a:rPr>
              <a:t>I have added some ideas of what students may suggest or concepts they mention in the notes section.</a:t>
            </a:r>
          </a:p>
          <a:p>
            <a:pPr>
              <a:lnSpc>
                <a:spcPct val="150000"/>
              </a:lnSpc>
            </a:pPr>
            <a:endParaRPr lang="en-US" sz="2000" dirty="0">
              <a:ea typeface="Source Sans Pro" charset="0"/>
              <a:cs typeface="Source Sans Pro" charset="0"/>
            </a:endParaRPr>
          </a:p>
          <a:p>
            <a:pPr>
              <a:lnSpc>
                <a:spcPct val="150000"/>
              </a:lnSpc>
            </a:pPr>
            <a:r>
              <a:rPr lang="en-US" sz="2000" dirty="0" err="1">
                <a:ea typeface="Source Sans Pro" charset="0"/>
                <a:cs typeface="Source Sans Pro" charset="0"/>
              </a:rPr>
              <a:t>Katherin</a:t>
            </a:r>
            <a:endParaRPr lang="en-US" sz="2000" dirty="0">
              <a:ea typeface="Source Sans Pro" charset="0"/>
              <a:cs typeface="Source Sans Pro" charset="0"/>
            </a:endParaRPr>
          </a:p>
          <a:p>
            <a:pPr marL="342900" indent="-342900">
              <a:buFont typeface="Arial" panose="020B0604020202020204" pitchFamily="34" charset="0"/>
              <a:buChar char="•"/>
            </a:pPr>
            <a:endParaRPr kumimoji="0" lang="en-US" sz="2400" b="1" i="0" u="none" strike="noStrike" kern="1200" cap="none" spc="0" normalizeH="0" baseline="0" noProof="0" dirty="0">
              <a:ln>
                <a:noFill/>
              </a:ln>
              <a:solidFill>
                <a:srgbClr val="424242"/>
              </a:solidFill>
              <a:effectLst/>
              <a:uLnTx/>
              <a:uFillTx/>
              <a:latin typeface="Source Sans Pro SemiBold" panose="020B0503030403020204" pitchFamily="34" charset="0"/>
              <a:ea typeface="Source Sans Pro SemiBold" panose="020B0503030403020204" pitchFamily="34" charset="0"/>
              <a:cs typeface="+mn-cs"/>
            </a:endParaRPr>
          </a:p>
        </p:txBody>
      </p:sp>
      <p:cxnSp>
        <p:nvCxnSpPr>
          <p:cNvPr id="17" name="Straight Connector 16">
            <a:extLst>
              <a:ext uri="{FF2B5EF4-FFF2-40B4-BE49-F238E27FC236}">
                <a16:creationId xmlns:a16="http://schemas.microsoft.com/office/drawing/2014/main" xmlns="" id="{F21374C3-449F-1A4B-9133-CC22385D8C31}"/>
              </a:ext>
            </a:extLst>
          </p:cNvPr>
          <p:cNvCxnSpPr>
            <a:cxnSpLocks/>
          </p:cNvCxnSpPr>
          <p:nvPr/>
        </p:nvCxnSpPr>
        <p:spPr>
          <a:xfrm>
            <a:off x="448236" y="1035424"/>
            <a:ext cx="11295528" cy="0"/>
          </a:xfrm>
          <a:prstGeom prst="line">
            <a:avLst/>
          </a:prstGeom>
          <a:ln w="12700">
            <a:solidFill>
              <a:srgbClr val="22AA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60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627BD-78C5-D04B-9CA2-E4F7FED6379C}"/>
              </a:ext>
            </a:extLst>
          </p:cNvPr>
          <p:cNvSpPr>
            <a:spLocks noGrp="1"/>
          </p:cNvSpPr>
          <p:nvPr>
            <p:ph type="title"/>
          </p:nvPr>
        </p:nvSpPr>
        <p:spPr/>
        <p:txBody>
          <a:bodyPr/>
          <a:lstStyle/>
          <a:p>
            <a:r>
              <a:rPr lang="en-US" dirty="0"/>
              <a:t>What do you already know?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521533B5-5977-8D4A-A26D-0F852A84CF9E}"/>
                  </a:ext>
                </a:extLst>
              </p:cNvPr>
              <p:cNvSpPr>
                <a:spLocks noGrp="1"/>
              </p:cNvSpPr>
              <p:nvPr>
                <p:ph idx="1"/>
              </p:nvPr>
            </p:nvSpPr>
            <p:spPr/>
            <p:txBody>
              <a:bodyPr>
                <a:normAutofit/>
              </a:bodyPr>
              <a:lstStyle/>
              <a:p>
                <a:pPr marL="0" indent="0" algn="ctr">
                  <a:buNone/>
                </a:pPr>
                <a:r>
                  <a:rPr lang="en-US" sz="4800" dirty="0" smtClean="0"/>
                  <a:t>63 </a:t>
                </a:r>
                <a14:m>
                  <m:oMath xmlns:m="http://schemas.openxmlformats.org/officeDocument/2006/math">
                    <m:r>
                      <a:rPr lang="en-US" sz="4800" i="1" smtClean="0">
                        <a:latin typeface="Cambria Math" charset="0"/>
                        <a:ea typeface="Cambria Math" charset="0"/>
                        <a:cs typeface="Cambria Math" charset="0"/>
                      </a:rPr>
                      <m:t>÷</m:t>
                    </m:r>
                  </m:oMath>
                </a14:m>
                <a:r>
                  <a:rPr lang="en-US" sz="4800" dirty="0" smtClean="0"/>
                  <a:t> 3 = </a:t>
                </a:r>
                <a:endParaRPr lang="en-US" sz="4800" dirty="0"/>
              </a:p>
            </p:txBody>
          </p:sp>
        </mc:Choice>
        <mc:Fallback>
          <p:sp>
            <p:nvSpPr>
              <p:cNvPr id="3" name="Content Placeholder 2">
                <a:extLst>
                  <a:ext uri="{FF2B5EF4-FFF2-40B4-BE49-F238E27FC236}">
                    <a16:creationId xmlns:a16="http://schemas.microsoft.com/office/drawing/2014/main" xmlns="" id="{521533B5-5977-8D4A-A26D-0F852A84CF9E}"/>
                  </a:ext>
                </a:extLst>
              </p:cNvPr>
              <p:cNvSpPr>
                <a:spLocks noGrp="1" noRot="1" noChangeAspect="1" noMove="1" noResize="1" noEditPoints="1" noAdjustHandles="1" noChangeArrowheads="1" noChangeShapeType="1" noTextEdit="1"/>
              </p:cNvSpPr>
              <p:nvPr>
                <p:ph idx="1"/>
              </p:nvPr>
            </p:nvSpPr>
            <p:spPr>
              <a:blipFill rotWithShape="0">
                <a:blip r:embed="rId3"/>
                <a:stretch>
                  <a:fillRect t="-4762"/>
                </a:stretch>
              </a:blipFill>
            </p:spPr>
            <p:txBody>
              <a:bodyPr/>
              <a:lstStyle/>
              <a:p>
                <a:r>
                  <a:rPr lang="en-US">
                    <a:noFill/>
                  </a:rPr>
                  <a:t> </a:t>
                </a:r>
              </a:p>
            </p:txBody>
          </p:sp>
        </mc:Fallback>
      </mc:AlternateContent>
      <p:sp>
        <p:nvSpPr>
          <p:cNvPr id="4" name="TextBox 3"/>
          <p:cNvSpPr txBox="1"/>
          <p:nvPr/>
        </p:nvSpPr>
        <p:spPr>
          <a:xfrm>
            <a:off x="838200" y="5807631"/>
            <a:ext cx="5691110" cy="369332"/>
          </a:xfrm>
          <a:prstGeom prst="rect">
            <a:avLst/>
          </a:prstGeom>
          <a:noFill/>
        </p:spPr>
        <p:txBody>
          <a:bodyPr wrap="none" rtlCol="0">
            <a:spAutoFit/>
          </a:bodyPr>
          <a:lstStyle/>
          <a:p>
            <a:r>
              <a:rPr lang="en-US" dirty="0" smtClean="0"/>
              <a:t>(That could help you work out how to solve this question?)</a:t>
            </a:r>
            <a:endParaRPr lang="en-US" dirty="0"/>
          </a:p>
        </p:txBody>
      </p:sp>
    </p:spTree>
    <p:extLst>
      <p:ext uri="{BB962C8B-B14F-4D97-AF65-F5344CB8AC3E}">
        <p14:creationId xmlns:p14="http://schemas.microsoft.com/office/powerpoint/2010/main" val="305991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A5B5C-6E7E-6445-B71B-70A4C805D459}"/>
              </a:ext>
            </a:extLst>
          </p:cNvPr>
          <p:cNvSpPr>
            <a:spLocks noGrp="1"/>
          </p:cNvSpPr>
          <p:nvPr>
            <p:ph type="title"/>
          </p:nvPr>
        </p:nvSpPr>
        <p:spPr>
          <a:xfrm>
            <a:off x="838200" y="365125"/>
            <a:ext cx="4570708" cy="1325563"/>
          </a:xfrm>
        </p:spPr>
        <p:txBody>
          <a:bodyPr/>
          <a:lstStyle/>
          <a:p>
            <a:r>
              <a:rPr lang="en-US" dirty="0"/>
              <a:t>What do you already know?</a:t>
            </a:r>
          </a:p>
        </p:txBody>
      </p:sp>
      <p:sp>
        <p:nvSpPr>
          <p:cNvPr id="5" name="Rectangle 4">
            <a:extLst>
              <a:ext uri="{FF2B5EF4-FFF2-40B4-BE49-F238E27FC236}">
                <a16:creationId xmlns:a16="http://schemas.microsoft.com/office/drawing/2014/main" xmlns="" id="{E5541853-B9C9-9D4B-B58C-4395D5EFD30C}"/>
              </a:ext>
            </a:extLst>
          </p:cNvPr>
          <p:cNvSpPr/>
          <p:nvPr/>
        </p:nvSpPr>
        <p:spPr>
          <a:xfrm>
            <a:off x="1816288" y="6435725"/>
            <a:ext cx="3900406" cy="253916"/>
          </a:xfrm>
          <a:prstGeom prst="rect">
            <a:avLst/>
          </a:prstGeom>
        </p:spPr>
        <p:txBody>
          <a:bodyPr wrap="square">
            <a:spAutoFit/>
          </a:bodyPr>
          <a:lstStyle/>
          <a:p>
            <a:r>
              <a:rPr lang="en-US" sz="1050" dirty="0">
                <a:hlinkClick r:id="rId3"/>
              </a:rPr>
              <a:t>https://mathbeforebed.com/2019/02/21/marshmallows/</a:t>
            </a:r>
            <a:endParaRPr lang="en-US" sz="1050" dirty="0"/>
          </a:p>
        </p:txBody>
      </p:sp>
      <p:pic>
        <p:nvPicPr>
          <p:cNvPr id="1026" name="Picture 2" descr="https://i0.wp.com/mathbeforebed.com/wp-content/uploads/2019/02/Math-Before-Bed-Square-.002.jpeg?fit=790%2C79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5807631"/>
            <a:ext cx="4209229" cy="369332"/>
          </a:xfrm>
          <a:prstGeom prst="rect">
            <a:avLst/>
          </a:prstGeom>
          <a:noFill/>
        </p:spPr>
        <p:txBody>
          <a:bodyPr wrap="none" rtlCol="0">
            <a:spAutoFit/>
          </a:bodyPr>
          <a:lstStyle/>
          <a:p>
            <a:r>
              <a:rPr lang="en-US" dirty="0" smtClean="0"/>
              <a:t>(That could help you work out how many?)</a:t>
            </a:r>
            <a:endParaRPr lang="en-US" dirty="0"/>
          </a:p>
        </p:txBody>
      </p:sp>
    </p:spTree>
    <p:extLst>
      <p:ext uri="{BB962C8B-B14F-4D97-AF65-F5344CB8AC3E}">
        <p14:creationId xmlns:p14="http://schemas.microsoft.com/office/powerpoint/2010/main" val="50015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D4108-8E08-CB47-9923-444C11CDE82D}"/>
              </a:ext>
            </a:extLst>
          </p:cNvPr>
          <p:cNvSpPr>
            <a:spLocks noGrp="1"/>
          </p:cNvSpPr>
          <p:nvPr>
            <p:ph type="title"/>
          </p:nvPr>
        </p:nvSpPr>
        <p:spPr/>
        <p:txBody>
          <a:bodyPr/>
          <a:lstStyle/>
          <a:p>
            <a:r>
              <a:rPr lang="en-US" dirty="0"/>
              <a:t>What do you already know?</a:t>
            </a:r>
          </a:p>
        </p:txBody>
      </p:sp>
      <p:sp>
        <p:nvSpPr>
          <p:cNvPr id="3" name="Content Placeholder 2">
            <a:extLst>
              <a:ext uri="{FF2B5EF4-FFF2-40B4-BE49-F238E27FC236}">
                <a16:creationId xmlns:a16="http://schemas.microsoft.com/office/drawing/2014/main" xmlns="" id="{A4B052D9-B9EE-FF42-8EF6-D872BF12B515}"/>
              </a:ext>
            </a:extLst>
          </p:cNvPr>
          <p:cNvSpPr>
            <a:spLocks noGrp="1"/>
          </p:cNvSpPr>
          <p:nvPr>
            <p:ph idx="1"/>
          </p:nvPr>
        </p:nvSpPr>
        <p:spPr/>
        <p:txBody>
          <a:bodyPr>
            <a:normAutofit/>
          </a:bodyPr>
          <a:lstStyle/>
          <a:p>
            <a:pPr marL="0" indent="0" algn="ctr">
              <a:buNone/>
            </a:pPr>
            <a:r>
              <a:rPr lang="en-US" sz="7200" dirty="0"/>
              <a:t>16 x </a:t>
            </a:r>
            <a:r>
              <a:rPr lang="en-US" sz="7200" dirty="0" smtClean="0"/>
              <a:t>8 </a:t>
            </a:r>
            <a:r>
              <a:rPr lang="en-US" sz="7200" dirty="0"/>
              <a:t>=</a:t>
            </a:r>
          </a:p>
        </p:txBody>
      </p:sp>
      <p:sp>
        <p:nvSpPr>
          <p:cNvPr id="4" name="TextBox 3"/>
          <p:cNvSpPr txBox="1"/>
          <p:nvPr/>
        </p:nvSpPr>
        <p:spPr>
          <a:xfrm>
            <a:off x="838200" y="5807631"/>
            <a:ext cx="5691110" cy="369332"/>
          </a:xfrm>
          <a:prstGeom prst="rect">
            <a:avLst/>
          </a:prstGeom>
          <a:noFill/>
        </p:spPr>
        <p:txBody>
          <a:bodyPr wrap="none" rtlCol="0">
            <a:spAutoFit/>
          </a:bodyPr>
          <a:lstStyle/>
          <a:p>
            <a:r>
              <a:rPr lang="en-US" dirty="0" smtClean="0"/>
              <a:t>(That could help you work out how to solve this question?)</a:t>
            </a:r>
            <a:endParaRPr lang="en-US" dirty="0"/>
          </a:p>
        </p:txBody>
      </p:sp>
    </p:spTree>
    <p:extLst>
      <p:ext uri="{BB962C8B-B14F-4D97-AF65-F5344CB8AC3E}">
        <p14:creationId xmlns:p14="http://schemas.microsoft.com/office/powerpoint/2010/main" val="181087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F5C9A-1A80-084E-BDD5-68FCAEFFDD37}"/>
              </a:ext>
            </a:extLst>
          </p:cNvPr>
          <p:cNvSpPr>
            <a:spLocks noGrp="1"/>
          </p:cNvSpPr>
          <p:nvPr>
            <p:ph type="title"/>
          </p:nvPr>
        </p:nvSpPr>
        <p:spPr/>
        <p:txBody>
          <a:bodyPr/>
          <a:lstStyle/>
          <a:p>
            <a:r>
              <a:rPr lang="en-US" dirty="0"/>
              <a:t>What do you already know?</a:t>
            </a:r>
          </a:p>
        </p:txBody>
      </p:sp>
      <p:sp>
        <p:nvSpPr>
          <p:cNvPr id="3" name="Content Placeholder 2">
            <a:extLst>
              <a:ext uri="{FF2B5EF4-FFF2-40B4-BE49-F238E27FC236}">
                <a16:creationId xmlns:a16="http://schemas.microsoft.com/office/drawing/2014/main" xmlns="" id="{88A4C887-833C-0046-AA49-4748E022522B}"/>
              </a:ext>
            </a:extLst>
          </p:cNvPr>
          <p:cNvSpPr>
            <a:spLocks noGrp="1"/>
          </p:cNvSpPr>
          <p:nvPr>
            <p:ph idx="1"/>
          </p:nvPr>
        </p:nvSpPr>
        <p:spPr/>
        <p:txBody>
          <a:bodyPr>
            <a:normAutofit/>
          </a:bodyPr>
          <a:lstStyle/>
          <a:p>
            <a:pPr marL="0" indent="0" algn="ctr">
              <a:buNone/>
            </a:pPr>
            <a:r>
              <a:rPr lang="en-US" sz="6000" dirty="0" smtClean="0"/>
              <a:t>30</a:t>
            </a:r>
            <a:r>
              <a:rPr lang="en-US" sz="6000" dirty="0" smtClean="0"/>
              <a:t>01 </a:t>
            </a:r>
            <a:r>
              <a:rPr lang="en-US" sz="6000" dirty="0"/>
              <a:t>– </a:t>
            </a:r>
            <a:r>
              <a:rPr lang="en-US" sz="6000" dirty="0" smtClean="0"/>
              <a:t>2980 </a:t>
            </a:r>
            <a:r>
              <a:rPr lang="en-US" sz="6000" dirty="0"/>
              <a:t>=</a:t>
            </a:r>
          </a:p>
        </p:txBody>
      </p:sp>
      <p:sp>
        <p:nvSpPr>
          <p:cNvPr id="4" name="TextBox 3"/>
          <p:cNvSpPr txBox="1"/>
          <p:nvPr/>
        </p:nvSpPr>
        <p:spPr>
          <a:xfrm>
            <a:off x="838200" y="5807631"/>
            <a:ext cx="5691110" cy="369332"/>
          </a:xfrm>
          <a:prstGeom prst="rect">
            <a:avLst/>
          </a:prstGeom>
          <a:noFill/>
        </p:spPr>
        <p:txBody>
          <a:bodyPr wrap="none" rtlCol="0">
            <a:spAutoFit/>
          </a:bodyPr>
          <a:lstStyle/>
          <a:p>
            <a:r>
              <a:rPr lang="en-US" dirty="0" smtClean="0"/>
              <a:t>(That could help you work out how to solve this question?)</a:t>
            </a:r>
            <a:endParaRPr lang="en-US" dirty="0"/>
          </a:p>
        </p:txBody>
      </p:sp>
    </p:spTree>
    <p:extLst>
      <p:ext uri="{BB962C8B-B14F-4D97-AF65-F5344CB8AC3E}">
        <p14:creationId xmlns:p14="http://schemas.microsoft.com/office/powerpoint/2010/main" val="363059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A0D1E-9AE8-0849-A821-828DE8A0DFA0}"/>
              </a:ext>
            </a:extLst>
          </p:cNvPr>
          <p:cNvSpPr>
            <a:spLocks noGrp="1"/>
          </p:cNvSpPr>
          <p:nvPr>
            <p:ph type="title"/>
          </p:nvPr>
        </p:nvSpPr>
        <p:spPr/>
        <p:txBody>
          <a:bodyPr/>
          <a:lstStyle/>
          <a:p>
            <a:r>
              <a:rPr lang="en-US" dirty="0"/>
              <a:t>What do you already know?</a:t>
            </a:r>
          </a:p>
        </p:txBody>
      </p:sp>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294227E5-46D1-284D-BD6D-18FD359F0AD0}"/>
              </a:ext>
            </a:extLst>
          </p:cNvPr>
          <p:cNvSpPr>
            <a:spLocks noGrp="1"/>
          </p:cNvSpPr>
          <p:nvPr>
            <p:ph idx="1"/>
          </p:nvPr>
        </p:nvSpPr>
        <p:spPr/>
        <p:txBody>
          <a:bodyPr>
            <a:normAutofit/>
          </a:bodyPr>
          <a:lstStyle/>
          <a:p>
            <a:pPr marL="0" indent="0" algn="ctr">
              <a:buNone/>
            </a:pPr>
            <a:r>
              <a:rPr lang="en-US" sz="9600" dirty="0" smtClean="0"/>
              <a:t>25 x 50 =</a:t>
            </a:r>
            <a:endParaRPr lang="en-US" sz="9600" dirty="0"/>
          </a:p>
        </p:txBody>
      </p:sp>
      <p:sp>
        <p:nvSpPr>
          <p:cNvPr id="4" name="TextBox 3"/>
          <p:cNvSpPr txBox="1"/>
          <p:nvPr/>
        </p:nvSpPr>
        <p:spPr>
          <a:xfrm>
            <a:off x="838200" y="5807631"/>
            <a:ext cx="5691110" cy="369332"/>
          </a:xfrm>
          <a:prstGeom prst="rect">
            <a:avLst/>
          </a:prstGeom>
          <a:noFill/>
        </p:spPr>
        <p:txBody>
          <a:bodyPr wrap="none" rtlCol="0">
            <a:spAutoFit/>
          </a:bodyPr>
          <a:lstStyle/>
          <a:p>
            <a:r>
              <a:rPr lang="en-US" dirty="0" smtClean="0"/>
              <a:t>(That could help you work out how to solve this question?)</a:t>
            </a:r>
            <a:endParaRPr lang="en-US" dirty="0"/>
          </a:p>
        </p:txBody>
      </p:sp>
    </p:spTree>
    <p:extLst>
      <p:ext uri="{BB962C8B-B14F-4D97-AF65-F5344CB8AC3E}">
        <p14:creationId xmlns:p14="http://schemas.microsoft.com/office/powerpoint/2010/main" val="10489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A678B-3DFC-654F-AD4F-D7532AEC41D6}"/>
              </a:ext>
            </a:extLst>
          </p:cNvPr>
          <p:cNvSpPr>
            <a:spLocks noGrp="1"/>
          </p:cNvSpPr>
          <p:nvPr>
            <p:ph type="title"/>
          </p:nvPr>
        </p:nvSpPr>
        <p:spPr/>
        <p:txBody>
          <a:bodyPr/>
          <a:lstStyle/>
          <a:p>
            <a:r>
              <a:rPr lang="en-US" dirty="0"/>
              <a:t>What do you already know?</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461" t="4110" r="5742" b="5551"/>
          <a:stretch/>
        </p:blipFill>
        <p:spPr>
          <a:xfrm>
            <a:off x="5324473" y="1357313"/>
            <a:ext cx="5017225" cy="5127169"/>
          </a:xfrm>
        </p:spPr>
      </p:pic>
      <p:sp>
        <p:nvSpPr>
          <p:cNvPr id="6" name="TextBox 5"/>
          <p:cNvSpPr txBox="1"/>
          <p:nvPr/>
        </p:nvSpPr>
        <p:spPr>
          <a:xfrm>
            <a:off x="838200" y="5807631"/>
            <a:ext cx="4209229" cy="369332"/>
          </a:xfrm>
          <a:prstGeom prst="rect">
            <a:avLst/>
          </a:prstGeom>
          <a:noFill/>
        </p:spPr>
        <p:txBody>
          <a:bodyPr wrap="none" rtlCol="0">
            <a:spAutoFit/>
          </a:bodyPr>
          <a:lstStyle/>
          <a:p>
            <a:r>
              <a:rPr lang="en-US" dirty="0" smtClean="0"/>
              <a:t>(That could help you work out how many?)</a:t>
            </a:r>
            <a:endParaRPr lang="en-US" dirty="0"/>
          </a:p>
        </p:txBody>
      </p:sp>
    </p:spTree>
    <p:extLst>
      <p:ext uri="{BB962C8B-B14F-4D97-AF65-F5344CB8AC3E}">
        <p14:creationId xmlns:p14="http://schemas.microsoft.com/office/powerpoint/2010/main" val="232209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C03ABC-D34A-F648-83C8-051B1E94A43F}"/>
              </a:ext>
            </a:extLst>
          </p:cNvPr>
          <p:cNvSpPr>
            <a:spLocks noGrp="1"/>
          </p:cNvSpPr>
          <p:nvPr>
            <p:ph type="title"/>
          </p:nvPr>
        </p:nvSpPr>
        <p:spPr>
          <a:xfrm>
            <a:off x="838200" y="365125"/>
            <a:ext cx="4634948" cy="1325563"/>
          </a:xfrm>
        </p:spPr>
        <p:txBody>
          <a:bodyPr/>
          <a:lstStyle/>
          <a:p>
            <a:r>
              <a:rPr lang="en-US" dirty="0"/>
              <a:t>What do you already know?</a:t>
            </a:r>
          </a:p>
        </p:txBody>
      </p:sp>
      <p:pic>
        <p:nvPicPr>
          <p:cNvPr id="6" name="Content Placeholder 5">
            <a:extLst>
              <a:ext uri="{FF2B5EF4-FFF2-40B4-BE49-F238E27FC236}">
                <a16:creationId xmlns:a16="http://schemas.microsoft.com/office/drawing/2014/main" xmlns="" id="{554F920E-C9EC-C043-AC11-13665975BD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4535" y="1027906"/>
            <a:ext cx="6718852" cy="5039139"/>
          </a:xfrm>
          <a:prstGeom prst="rect">
            <a:avLst/>
          </a:prstGeom>
        </p:spPr>
      </p:pic>
      <p:sp>
        <p:nvSpPr>
          <p:cNvPr id="2" name="TextBox 1"/>
          <p:cNvSpPr txBox="1"/>
          <p:nvPr/>
        </p:nvSpPr>
        <p:spPr>
          <a:xfrm>
            <a:off x="457201" y="5697713"/>
            <a:ext cx="4209229" cy="369332"/>
          </a:xfrm>
          <a:prstGeom prst="rect">
            <a:avLst/>
          </a:prstGeom>
          <a:noFill/>
        </p:spPr>
        <p:txBody>
          <a:bodyPr wrap="none" rtlCol="0">
            <a:spAutoFit/>
          </a:bodyPr>
          <a:lstStyle/>
          <a:p>
            <a:r>
              <a:rPr lang="en-US" smtClean="0"/>
              <a:t>(That could help you work out how many?)</a:t>
            </a:r>
            <a:endParaRPr lang="en-US"/>
          </a:p>
        </p:txBody>
      </p:sp>
    </p:spTree>
    <p:extLst>
      <p:ext uri="{BB962C8B-B14F-4D97-AF65-F5344CB8AC3E}">
        <p14:creationId xmlns:p14="http://schemas.microsoft.com/office/powerpoint/2010/main" val="307682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19F10-12CD-5A43-B150-8F5C6AB56225}"/>
              </a:ext>
            </a:extLst>
          </p:cNvPr>
          <p:cNvSpPr>
            <a:spLocks noGrp="1"/>
          </p:cNvSpPr>
          <p:nvPr>
            <p:ph type="title"/>
          </p:nvPr>
        </p:nvSpPr>
        <p:spPr/>
        <p:txBody>
          <a:bodyPr/>
          <a:lstStyle/>
          <a:p>
            <a:r>
              <a:rPr lang="en-US" dirty="0"/>
              <a:t>What do you already know?</a:t>
            </a:r>
          </a:p>
        </p:txBody>
      </p:sp>
      <p:sp>
        <p:nvSpPr>
          <p:cNvPr id="3" name="Content Placeholder 2">
            <a:extLst>
              <a:ext uri="{FF2B5EF4-FFF2-40B4-BE49-F238E27FC236}">
                <a16:creationId xmlns:a16="http://schemas.microsoft.com/office/drawing/2014/main" xmlns="" id="{B876A95E-4380-F046-A06E-3C037D588418}"/>
              </a:ext>
            </a:extLst>
          </p:cNvPr>
          <p:cNvSpPr>
            <a:spLocks noGrp="1"/>
          </p:cNvSpPr>
          <p:nvPr>
            <p:ph idx="1"/>
          </p:nvPr>
        </p:nvSpPr>
        <p:spPr/>
        <p:txBody>
          <a:bodyPr>
            <a:normAutofit/>
          </a:bodyPr>
          <a:lstStyle/>
          <a:p>
            <a:pPr marL="0" indent="0" algn="ctr">
              <a:buNone/>
            </a:pPr>
            <a:r>
              <a:rPr lang="en-US" sz="8000" dirty="0" smtClean="0"/>
              <a:t>17 </a:t>
            </a:r>
            <a:r>
              <a:rPr lang="en-US" sz="8000" dirty="0"/>
              <a:t>+ </a:t>
            </a:r>
            <a:r>
              <a:rPr lang="en-US" sz="8000" dirty="0" smtClean="0"/>
              <a:t>13 </a:t>
            </a:r>
            <a:r>
              <a:rPr lang="en-US" sz="8000" dirty="0"/>
              <a:t>= 🔲 + </a:t>
            </a:r>
            <a:r>
              <a:rPr lang="en-US" sz="8000" dirty="0" smtClean="0"/>
              <a:t>14</a:t>
            </a:r>
            <a:endParaRPr lang="en-US" sz="8000" dirty="0"/>
          </a:p>
        </p:txBody>
      </p:sp>
      <p:sp>
        <p:nvSpPr>
          <p:cNvPr id="4" name="TextBox 3"/>
          <p:cNvSpPr txBox="1"/>
          <p:nvPr/>
        </p:nvSpPr>
        <p:spPr>
          <a:xfrm>
            <a:off x="838200" y="5807631"/>
            <a:ext cx="5313314" cy="369332"/>
          </a:xfrm>
          <a:prstGeom prst="rect">
            <a:avLst/>
          </a:prstGeom>
          <a:noFill/>
        </p:spPr>
        <p:txBody>
          <a:bodyPr wrap="none" rtlCol="0">
            <a:spAutoFit/>
          </a:bodyPr>
          <a:lstStyle/>
          <a:p>
            <a:r>
              <a:rPr lang="en-US" dirty="0" smtClean="0"/>
              <a:t>(That could help you work out what to put in the box?)</a:t>
            </a:r>
            <a:endParaRPr lang="en-US" dirty="0"/>
          </a:p>
        </p:txBody>
      </p:sp>
    </p:spTree>
    <p:extLst>
      <p:ext uri="{BB962C8B-B14F-4D97-AF65-F5344CB8AC3E}">
        <p14:creationId xmlns:p14="http://schemas.microsoft.com/office/powerpoint/2010/main" val="356253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19F10-12CD-5A43-B150-8F5C6AB56225}"/>
              </a:ext>
            </a:extLst>
          </p:cNvPr>
          <p:cNvSpPr>
            <a:spLocks noGrp="1"/>
          </p:cNvSpPr>
          <p:nvPr>
            <p:ph type="title"/>
          </p:nvPr>
        </p:nvSpPr>
        <p:spPr/>
        <p:txBody>
          <a:bodyPr/>
          <a:lstStyle/>
          <a:p>
            <a:r>
              <a:rPr lang="en-US" dirty="0"/>
              <a:t>What do you already know?</a:t>
            </a:r>
          </a:p>
        </p:txBody>
      </p:sp>
      <p:sp>
        <p:nvSpPr>
          <p:cNvPr id="3" name="Content Placeholder 2">
            <a:extLst>
              <a:ext uri="{FF2B5EF4-FFF2-40B4-BE49-F238E27FC236}">
                <a16:creationId xmlns:a16="http://schemas.microsoft.com/office/drawing/2014/main" xmlns="" id="{B876A95E-4380-F046-A06E-3C037D588418}"/>
              </a:ext>
            </a:extLst>
          </p:cNvPr>
          <p:cNvSpPr>
            <a:spLocks noGrp="1"/>
          </p:cNvSpPr>
          <p:nvPr>
            <p:ph idx="1"/>
          </p:nvPr>
        </p:nvSpPr>
        <p:spPr/>
        <p:txBody>
          <a:bodyPr>
            <a:normAutofit/>
          </a:bodyPr>
          <a:lstStyle/>
          <a:p>
            <a:pPr marL="0" indent="0" algn="ctr">
              <a:buNone/>
            </a:pPr>
            <a:r>
              <a:rPr lang="en-US" sz="8000" dirty="0" smtClean="0"/>
              <a:t>17 </a:t>
            </a:r>
            <a:r>
              <a:rPr lang="en-US" sz="8000" dirty="0"/>
              <a:t>+ </a:t>
            </a:r>
            <a:r>
              <a:rPr lang="en-US" sz="8000" dirty="0" smtClean="0"/>
              <a:t>13 </a:t>
            </a:r>
            <a:r>
              <a:rPr lang="en-US" sz="8000" dirty="0"/>
              <a:t>= 🔲 + </a:t>
            </a:r>
            <a:r>
              <a:rPr lang="en-US" sz="8000" dirty="0"/>
              <a:t>🔲</a:t>
            </a:r>
            <a:endParaRPr lang="en-US" sz="8000" dirty="0"/>
          </a:p>
        </p:txBody>
      </p:sp>
      <p:sp>
        <p:nvSpPr>
          <p:cNvPr id="4" name="TextBox 3"/>
          <p:cNvSpPr txBox="1"/>
          <p:nvPr/>
        </p:nvSpPr>
        <p:spPr>
          <a:xfrm>
            <a:off x="838200" y="5807631"/>
            <a:ext cx="5512471" cy="369332"/>
          </a:xfrm>
          <a:prstGeom prst="rect">
            <a:avLst/>
          </a:prstGeom>
          <a:noFill/>
        </p:spPr>
        <p:txBody>
          <a:bodyPr wrap="none" rtlCol="0">
            <a:spAutoFit/>
          </a:bodyPr>
          <a:lstStyle/>
          <a:p>
            <a:r>
              <a:rPr lang="en-US" dirty="0" smtClean="0"/>
              <a:t>(That could help you work out what to put in the boxes?)</a:t>
            </a:r>
            <a:endParaRPr lang="en-US" dirty="0"/>
          </a:p>
        </p:txBody>
      </p:sp>
    </p:spTree>
    <p:extLst>
      <p:ext uri="{BB962C8B-B14F-4D97-AF65-F5344CB8AC3E}">
        <p14:creationId xmlns:p14="http://schemas.microsoft.com/office/powerpoint/2010/main" val="131876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0FD6C-8DED-C944-9F33-82FE6B2D7849}"/>
              </a:ext>
            </a:extLst>
          </p:cNvPr>
          <p:cNvSpPr>
            <a:spLocks noGrp="1"/>
          </p:cNvSpPr>
          <p:nvPr>
            <p:ph type="title"/>
          </p:nvPr>
        </p:nvSpPr>
        <p:spPr>
          <a:xfrm>
            <a:off x="838200" y="365125"/>
            <a:ext cx="4368282" cy="1325563"/>
          </a:xfrm>
        </p:spPr>
        <p:txBody>
          <a:bodyPr/>
          <a:lstStyle/>
          <a:p>
            <a:r>
              <a:rPr lang="en-US" dirty="0"/>
              <a:t>What do you already know?</a:t>
            </a:r>
          </a:p>
        </p:txBody>
      </p:sp>
      <p:sp>
        <p:nvSpPr>
          <p:cNvPr id="5" name="TextBox 4"/>
          <p:cNvSpPr txBox="1"/>
          <p:nvPr/>
        </p:nvSpPr>
        <p:spPr>
          <a:xfrm>
            <a:off x="838200" y="5807630"/>
            <a:ext cx="6004977" cy="369332"/>
          </a:xfrm>
          <a:prstGeom prst="rect">
            <a:avLst/>
          </a:prstGeom>
          <a:noFill/>
        </p:spPr>
        <p:txBody>
          <a:bodyPr wrap="none" rtlCol="0">
            <a:spAutoFit/>
          </a:bodyPr>
          <a:lstStyle/>
          <a:p>
            <a:r>
              <a:rPr lang="en-US" dirty="0" smtClean="0"/>
              <a:t>(That could help you work out clever ways to count the stars?)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0213" y="-1"/>
            <a:ext cx="7871788" cy="5807631"/>
          </a:xfrm>
        </p:spPr>
      </p:pic>
      <p:sp>
        <p:nvSpPr>
          <p:cNvPr id="7" name="TextBox 6"/>
          <p:cNvSpPr txBox="1"/>
          <p:nvPr/>
        </p:nvSpPr>
        <p:spPr>
          <a:xfrm>
            <a:off x="9401175" y="6357938"/>
            <a:ext cx="1746440" cy="276999"/>
          </a:xfrm>
          <a:prstGeom prst="rect">
            <a:avLst/>
          </a:prstGeom>
          <a:noFill/>
        </p:spPr>
        <p:txBody>
          <a:bodyPr wrap="none" rtlCol="0">
            <a:spAutoFit/>
          </a:bodyPr>
          <a:lstStyle/>
          <a:p>
            <a:r>
              <a:rPr lang="en-US" sz="1200" dirty="0" smtClean="0"/>
              <a:t>Downton &amp; Wright, 2016</a:t>
            </a:r>
            <a:endParaRPr lang="en-US" sz="1200" dirty="0"/>
          </a:p>
        </p:txBody>
      </p:sp>
    </p:spTree>
    <p:extLst>
      <p:ext uri="{BB962C8B-B14F-4D97-AF65-F5344CB8AC3E}">
        <p14:creationId xmlns:p14="http://schemas.microsoft.com/office/powerpoint/2010/main" val="363593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D70FD6C-8DED-C944-9F33-82FE6B2D7849}"/>
              </a:ext>
            </a:extLst>
          </p:cNvPr>
          <p:cNvSpPr>
            <a:spLocks noGrp="1"/>
          </p:cNvSpPr>
          <p:nvPr>
            <p:ph type="title"/>
          </p:nvPr>
        </p:nvSpPr>
        <p:spPr>
          <a:xfrm>
            <a:off x="838200" y="365125"/>
            <a:ext cx="4368282" cy="1325563"/>
          </a:xfrm>
        </p:spPr>
        <p:txBody>
          <a:bodyPr/>
          <a:lstStyle/>
          <a:p>
            <a:r>
              <a:rPr lang="en-US" dirty="0"/>
              <a:t>What do you already know?</a:t>
            </a:r>
          </a:p>
        </p:txBody>
      </p:sp>
      <p:sp>
        <p:nvSpPr>
          <p:cNvPr id="5" name="TextBox 4"/>
          <p:cNvSpPr txBox="1"/>
          <p:nvPr/>
        </p:nvSpPr>
        <p:spPr>
          <a:xfrm>
            <a:off x="838200" y="5807631"/>
            <a:ext cx="6921960" cy="369332"/>
          </a:xfrm>
          <a:prstGeom prst="rect">
            <a:avLst/>
          </a:prstGeom>
          <a:noFill/>
        </p:spPr>
        <p:txBody>
          <a:bodyPr wrap="none" rtlCol="0">
            <a:spAutoFit/>
          </a:bodyPr>
          <a:lstStyle/>
          <a:p>
            <a:r>
              <a:rPr lang="en-US" dirty="0" smtClean="0"/>
              <a:t>(That could help you work out what what numbers to put in the boxes?)</a:t>
            </a:r>
            <a:endParaRPr lang="en-US" dirty="0"/>
          </a:p>
        </p:txBody>
      </p:sp>
      <p:grpSp>
        <p:nvGrpSpPr>
          <p:cNvPr id="25" name="Group 24"/>
          <p:cNvGrpSpPr/>
          <p:nvPr/>
        </p:nvGrpSpPr>
        <p:grpSpPr>
          <a:xfrm>
            <a:off x="728663" y="2840831"/>
            <a:ext cx="11029950" cy="1009647"/>
            <a:chOff x="728663" y="2840831"/>
            <a:chExt cx="11029950" cy="1009647"/>
          </a:xfrm>
        </p:grpSpPr>
        <p:cxnSp>
          <p:nvCxnSpPr>
            <p:cNvPr id="7" name="Straight Arrow Connector 6"/>
            <p:cNvCxnSpPr/>
            <p:nvPr/>
          </p:nvCxnSpPr>
          <p:spPr>
            <a:xfrm flipV="1">
              <a:off x="728663" y="3012281"/>
              <a:ext cx="10772775" cy="4764"/>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1" y="2855119"/>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8250" y="2864642"/>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382249"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14826"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5915025"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981075" y="3336128"/>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9" name="Rectangle 18"/>
            <p:cNvSpPr/>
            <p:nvPr/>
          </p:nvSpPr>
          <p:spPr>
            <a:xfrm>
              <a:off x="10125074"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11244263"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20</a:t>
              </a:r>
              <a:endParaRPr lang="en-US" dirty="0"/>
            </a:p>
          </p:txBody>
        </p:sp>
        <p:cxnSp>
          <p:nvCxnSpPr>
            <p:cNvPr id="23" name="Straight Connector 22"/>
            <p:cNvCxnSpPr/>
            <p:nvPr/>
          </p:nvCxnSpPr>
          <p:spPr>
            <a:xfrm>
              <a:off x="728663" y="2864642"/>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11506200"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75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D70FD6C-8DED-C944-9F33-82FE6B2D7849}"/>
              </a:ext>
            </a:extLst>
          </p:cNvPr>
          <p:cNvSpPr>
            <a:spLocks noGrp="1"/>
          </p:cNvSpPr>
          <p:nvPr>
            <p:ph type="title"/>
          </p:nvPr>
        </p:nvSpPr>
        <p:spPr>
          <a:xfrm>
            <a:off x="838200" y="365125"/>
            <a:ext cx="4368282" cy="1325563"/>
          </a:xfrm>
        </p:spPr>
        <p:txBody>
          <a:bodyPr/>
          <a:lstStyle/>
          <a:p>
            <a:r>
              <a:rPr lang="en-US" dirty="0"/>
              <a:t>What do you already know?</a:t>
            </a:r>
          </a:p>
        </p:txBody>
      </p:sp>
      <p:sp>
        <p:nvSpPr>
          <p:cNvPr id="5" name="TextBox 4"/>
          <p:cNvSpPr txBox="1"/>
          <p:nvPr/>
        </p:nvSpPr>
        <p:spPr>
          <a:xfrm>
            <a:off x="838200" y="5807631"/>
            <a:ext cx="6921960" cy="369332"/>
          </a:xfrm>
          <a:prstGeom prst="rect">
            <a:avLst/>
          </a:prstGeom>
          <a:noFill/>
        </p:spPr>
        <p:txBody>
          <a:bodyPr wrap="none" rtlCol="0">
            <a:spAutoFit/>
          </a:bodyPr>
          <a:lstStyle/>
          <a:p>
            <a:r>
              <a:rPr lang="en-US" dirty="0" smtClean="0"/>
              <a:t>(That could help you work out what what numbers to put in the boxes?)</a:t>
            </a:r>
            <a:endParaRPr lang="en-US" dirty="0"/>
          </a:p>
        </p:txBody>
      </p:sp>
      <p:grpSp>
        <p:nvGrpSpPr>
          <p:cNvPr id="25" name="Group 24"/>
          <p:cNvGrpSpPr/>
          <p:nvPr/>
        </p:nvGrpSpPr>
        <p:grpSpPr>
          <a:xfrm>
            <a:off x="728663" y="2840831"/>
            <a:ext cx="11029950" cy="1009647"/>
            <a:chOff x="728663" y="2840831"/>
            <a:chExt cx="11029950" cy="1009647"/>
          </a:xfrm>
        </p:grpSpPr>
        <p:cxnSp>
          <p:nvCxnSpPr>
            <p:cNvPr id="7" name="Straight Arrow Connector 6"/>
            <p:cNvCxnSpPr/>
            <p:nvPr/>
          </p:nvCxnSpPr>
          <p:spPr>
            <a:xfrm flipV="1">
              <a:off x="728663" y="3012281"/>
              <a:ext cx="10772775" cy="4764"/>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1" y="2855119"/>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8250" y="2864642"/>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382249"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14826"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5915025"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981075" y="3336128"/>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10125074"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11244263"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r>
                <a:rPr lang="en-US" dirty="0" smtClean="0"/>
                <a:t>0</a:t>
              </a:r>
              <a:endParaRPr lang="en-US" dirty="0"/>
            </a:p>
          </p:txBody>
        </p:sp>
        <p:cxnSp>
          <p:nvCxnSpPr>
            <p:cNvPr id="23" name="Straight Connector 22"/>
            <p:cNvCxnSpPr/>
            <p:nvPr/>
          </p:nvCxnSpPr>
          <p:spPr>
            <a:xfrm>
              <a:off x="728663" y="2864642"/>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11506200"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4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D70FD6C-8DED-C944-9F33-82FE6B2D7849}"/>
              </a:ext>
            </a:extLst>
          </p:cNvPr>
          <p:cNvSpPr>
            <a:spLocks noGrp="1"/>
          </p:cNvSpPr>
          <p:nvPr>
            <p:ph type="title"/>
          </p:nvPr>
        </p:nvSpPr>
        <p:spPr>
          <a:xfrm>
            <a:off x="838200" y="365125"/>
            <a:ext cx="4368282" cy="1325563"/>
          </a:xfrm>
        </p:spPr>
        <p:txBody>
          <a:bodyPr/>
          <a:lstStyle/>
          <a:p>
            <a:r>
              <a:rPr lang="en-US" dirty="0"/>
              <a:t>What do you already know?</a:t>
            </a:r>
          </a:p>
        </p:txBody>
      </p:sp>
      <p:sp>
        <p:nvSpPr>
          <p:cNvPr id="5" name="TextBox 4"/>
          <p:cNvSpPr txBox="1"/>
          <p:nvPr/>
        </p:nvSpPr>
        <p:spPr>
          <a:xfrm>
            <a:off x="838200" y="5807631"/>
            <a:ext cx="6921960" cy="369332"/>
          </a:xfrm>
          <a:prstGeom prst="rect">
            <a:avLst/>
          </a:prstGeom>
          <a:noFill/>
        </p:spPr>
        <p:txBody>
          <a:bodyPr wrap="none" rtlCol="0">
            <a:spAutoFit/>
          </a:bodyPr>
          <a:lstStyle/>
          <a:p>
            <a:r>
              <a:rPr lang="en-US" dirty="0" smtClean="0"/>
              <a:t>(That could help you work out what what numbers to put in the boxes?)</a:t>
            </a:r>
            <a:endParaRPr lang="en-US" dirty="0"/>
          </a:p>
        </p:txBody>
      </p:sp>
      <p:grpSp>
        <p:nvGrpSpPr>
          <p:cNvPr id="25" name="Group 24"/>
          <p:cNvGrpSpPr/>
          <p:nvPr/>
        </p:nvGrpSpPr>
        <p:grpSpPr>
          <a:xfrm>
            <a:off x="728663" y="2840831"/>
            <a:ext cx="11029950" cy="1009647"/>
            <a:chOff x="728663" y="2840831"/>
            <a:chExt cx="11029950" cy="1009647"/>
          </a:xfrm>
        </p:grpSpPr>
        <p:cxnSp>
          <p:nvCxnSpPr>
            <p:cNvPr id="7" name="Straight Arrow Connector 6"/>
            <p:cNvCxnSpPr/>
            <p:nvPr/>
          </p:nvCxnSpPr>
          <p:spPr>
            <a:xfrm flipV="1">
              <a:off x="728663" y="3012281"/>
              <a:ext cx="10772775" cy="4764"/>
            </a:xfrm>
            <a:prstGeom prst="straightConnector1">
              <a:avLst/>
            </a:prstGeom>
            <a:ln w="381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1" y="2855119"/>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8250" y="2864642"/>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382249"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14826"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5915025"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981075" y="3336128"/>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10</a:t>
              </a:r>
              <a:endParaRPr lang="en-US" dirty="0"/>
            </a:p>
          </p:txBody>
        </p:sp>
        <p:sp>
          <p:nvSpPr>
            <p:cNvPr id="19" name="Rectangle 18"/>
            <p:cNvSpPr/>
            <p:nvPr/>
          </p:nvSpPr>
          <p:spPr>
            <a:xfrm>
              <a:off x="10125074"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11244263" y="3324227"/>
              <a:ext cx="514350" cy="514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100</a:t>
              </a:r>
              <a:endParaRPr lang="en-US" sz="1600" dirty="0"/>
            </a:p>
          </p:txBody>
        </p:sp>
        <p:cxnSp>
          <p:nvCxnSpPr>
            <p:cNvPr id="23" name="Straight Connector 22"/>
            <p:cNvCxnSpPr/>
            <p:nvPr/>
          </p:nvCxnSpPr>
          <p:spPr>
            <a:xfrm>
              <a:off x="728663" y="2864642"/>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11506200" y="2840831"/>
            <a:ext cx="0" cy="3429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97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CB873-6866-1C47-8ADC-9461325A6429}"/>
              </a:ext>
            </a:extLst>
          </p:cNvPr>
          <p:cNvSpPr>
            <a:spLocks noGrp="1"/>
          </p:cNvSpPr>
          <p:nvPr>
            <p:ph type="title"/>
          </p:nvPr>
        </p:nvSpPr>
        <p:spPr>
          <a:xfrm>
            <a:off x="838200" y="365125"/>
            <a:ext cx="3061996" cy="1325563"/>
          </a:xfrm>
        </p:spPr>
        <p:txBody>
          <a:bodyPr>
            <a:normAutofit fontScale="90000"/>
          </a:bodyPr>
          <a:lstStyle/>
          <a:p>
            <a:r>
              <a:rPr lang="en-US" dirty="0"/>
              <a:t>What do you know already?</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7603" t="13207" r="9832" b="16527"/>
          <a:stretch/>
        </p:blipFill>
        <p:spPr>
          <a:xfrm>
            <a:off x="4329113" y="1800488"/>
            <a:ext cx="3384327" cy="327713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42010" y="2023797"/>
            <a:ext cx="3774017" cy="2830513"/>
          </a:xfrm>
          <a:prstGeom prst="rect">
            <a:avLst/>
          </a:prstGeom>
        </p:spPr>
      </p:pic>
      <p:sp>
        <p:nvSpPr>
          <p:cNvPr id="7" name="TextBox 6"/>
          <p:cNvSpPr txBox="1"/>
          <p:nvPr/>
        </p:nvSpPr>
        <p:spPr>
          <a:xfrm>
            <a:off x="838200" y="5807631"/>
            <a:ext cx="6656887" cy="369332"/>
          </a:xfrm>
          <a:prstGeom prst="rect">
            <a:avLst/>
          </a:prstGeom>
          <a:noFill/>
        </p:spPr>
        <p:txBody>
          <a:bodyPr wrap="none" rtlCol="0">
            <a:spAutoFit/>
          </a:bodyPr>
          <a:lstStyle/>
          <a:p>
            <a:r>
              <a:rPr lang="en-US" dirty="0" smtClean="0"/>
              <a:t>(That could help you work out which picture has more strawberries?)</a:t>
            </a:r>
            <a:endParaRPr lang="en-US" dirty="0"/>
          </a:p>
        </p:txBody>
      </p:sp>
    </p:spTree>
    <p:extLst>
      <p:ext uri="{BB962C8B-B14F-4D97-AF65-F5344CB8AC3E}">
        <p14:creationId xmlns:p14="http://schemas.microsoft.com/office/powerpoint/2010/main" val="1700684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1566</Words>
  <Application>Microsoft Macintosh PowerPoint</Application>
  <PresentationFormat>Widescreen</PresentationFormat>
  <Paragraphs>157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Calibri Light</vt:lpstr>
      <vt:lpstr>Cambria Math</vt:lpstr>
      <vt:lpstr>Mangal</vt:lpstr>
      <vt:lpstr>Source Sans Pro</vt:lpstr>
      <vt:lpstr>Source Sans Pro SemiBold</vt:lpstr>
      <vt:lpstr>Arial</vt:lpstr>
      <vt:lpstr>Office Theme</vt:lpstr>
      <vt:lpstr>PowerPoint Presentation</vt:lpstr>
      <vt:lpstr>What do you already know?</vt:lpstr>
      <vt:lpstr>What do you already know?</vt:lpstr>
      <vt:lpstr>What do you already know?</vt:lpstr>
      <vt:lpstr>What do you already know?</vt:lpstr>
      <vt:lpstr>What do you already know?</vt:lpstr>
      <vt:lpstr>What do you already know?</vt:lpstr>
      <vt:lpstr>What do you already know?</vt:lpstr>
      <vt:lpstr>What do you know already?</vt:lpstr>
      <vt:lpstr>What do you already know?</vt:lpstr>
      <vt:lpstr>What do you already know?</vt:lpstr>
      <vt:lpstr>What do you already know?</vt:lpstr>
      <vt:lpstr>What do you already know?</vt:lpstr>
      <vt:lpstr>What do you already know?</vt:lpstr>
      <vt:lpstr>What do you already know?</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 Jane Cartwright</dc:creator>
  <cp:lastModifiedBy>Katherin Cartwright</cp:lastModifiedBy>
  <cp:revision>22</cp:revision>
  <dcterms:created xsi:type="dcterms:W3CDTF">2019-05-07T11:48:43Z</dcterms:created>
  <dcterms:modified xsi:type="dcterms:W3CDTF">2019-05-21T13:25:11Z</dcterms:modified>
</cp:coreProperties>
</file>